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63ab064be7e49c9" /><Relationship Type="http://schemas.openxmlformats.org/officeDocument/2006/relationships/extended-properties" Target="/docProps/app.xml" Id="Rf1775435be3446d6" /><Relationship Type="http://schemas.openxmlformats.org/officeDocument/2006/relationships/officeDocument" Target="/ppt/presentation.xml" Id="R12f2aa7f19f14ae2" /></Relationships>
</file>

<file path=ppt/presentation.xml><?xml version="1.0" encoding="utf-8"?>
<p:presentation xmlns:p="http://schemas.openxmlformats.org/presentationml/2006/main">
  <p:sldMasterIdLst>
    <p:sldMasterId xmlns:r="http://schemas.openxmlformats.org/officeDocument/2006/relationships" id="2147483648" r:id="R2e8175f920a24ddf"/>
  </p:sldMasterIdLst>
  <p:notesMasterIdLst>
    <p:notesMasterId xmlns:r="http://schemas.openxmlformats.org/officeDocument/2006/relationships" r:id="Rab6d5f75cef94ed7"/>
  </p:notesMasterIdLst>
  <p:sldIdLst>
    <p:sldId xmlns:r="http://schemas.openxmlformats.org/officeDocument/2006/relationships" id="256" r:id="R1192933b7b7f41dd"/>
    <p:sldId xmlns:r="http://schemas.openxmlformats.org/officeDocument/2006/relationships" id="257" r:id="R9a566305811343e9"/>
    <p:sldId xmlns:r="http://schemas.openxmlformats.org/officeDocument/2006/relationships" id="258" r:id="R9cdab04bd1744868"/>
    <p:sldId xmlns:r="http://schemas.openxmlformats.org/officeDocument/2006/relationships" id="259" r:id="R1e25e86faa814779"/>
    <p:sldId xmlns:r="http://schemas.openxmlformats.org/officeDocument/2006/relationships" id="260" r:id="R4560fba64858455b"/>
    <p:sldId xmlns:r="http://schemas.openxmlformats.org/officeDocument/2006/relationships" id="261" r:id="R4275ff2084cc4805"/>
    <p:sldId xmlns:r="http://schemas.openxmlformats.org/officeDocument/2006/relationships" id="262" r:id="R1375822c1d7a472f"/>
    <p:sldId xmlns:r="http://schemas.openxmlformats.org/officeDocument/2006/relationships" id="263" r:id="Rcc66523ade9c44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60b7054a55f4f77" /><Relationship Type="http://schemas.openxmlformats.org/officeDocument/2006/relationships/slideMaster" Target="/ppt/slideMasters/slideMaster1.xml" Id="R2e8175f920a24ddf" /><Relationship Type="http://schemas.openxmlformats.org/officeDocument/2006/relationships/notesMaster" Target="/ppt/notesMasters/notesMaster1.xml" Id="Rab6d5f75cef94ed7" /><Relationship Type="http://schemas.openxmlformats.org/officeDocument/2006/relationships/presProps" Target="/ppt/presProps.xml" Id="Ra3e0d91a181f4e79" /><Relationship Type="http://schemas.openxmlformats.org/officeDocument/2006/relationships/tableStyles" Target="/ppt/tableStyles.xml" Id="R907ac2bf25be4ff3" /><Relationship Type="http://schemas.openxmlformats.org/officeDocument/2006/relationships/slide" Target="/ppt/slides/slide1.xml" Id="R1192933b7b7f41dd" /><Relationship Type="http://schemas.openxmlformats.org/officeDocument/2006/relationships/slide" Target="/ppt/slides/slide2.xml" Id="R9a566305811343e9" /><Relationship Type="http://schemas.openxmlformats.org/officeDocument/2006/relationships/slide" Target="/ppt/slides/slide3.xml" Id="R9cdab04bd1744868" /><Relationship Type="http://schemas.openxmlformats.org/officeDocument/2006/relationships/slide" Target="/ppt/slides/slide4.xml" Id="R1e25e86faa814779" /><Relationship Type="http://schemas.openxmlformats.org/officeDocument/2006/relationships/slide" Target="/ppt/slides/slide5.xml" Id="R4560fba64858455b" /><Relationship Type="http://schemas.openxmlformats.org/officeDocument/2006/relationships/slide" Target="/ppt/slides/slide6.xml" Id="R4275ff2084cc4805" /><Relationship Type="http://schemas.openxmlformats.org/officeDocument/2006/relationships/slide" Target="/ppt/slides/slide7.xml" Id="R1375822c1d7a472f" /><Relationship Type="http://schemas.openxmlformats.org/officeDocument/2006/relationships/slide" Target="/ppt/slides/slide8.xml" Id="Rcc66523ade9c44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a08186533304b5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c3f1b0917704691" /><Relationship Type="http://schemas.openxmlformats.org/officeDocument/2006/relationships/notesMaster" Target="/ppt/notesMasters/notesMaster1.xml" Id="Rd267a8e3d7dd428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e66e25bf6cc4242" /><Relationship Type="http://schemas.openxmlformats.org/officeDocument/2006/relationships/notesMaster" Target="/ppt/notesMasters/notesMaster1.xml" Id="Rfdecbf1c1a4f4cba" /></Relationships>
</file>

<file path=ppt/notesSlides/_rels/notesSlide3.xml.rels>&#65279;<?xml version="1.0" encoding="utf-8"?><Relationships xmlns="http://schemas.openxmlformats.org/package/2006/relationships"><Relationship Type="http://schemas.openxmlformats.org/officeDocument/2006/relationships/slide" Target="/ppt/slides/slide3.xml" Id="R7809979c22bc4c0b" /><Relationship Type="http://schemas.openxmlformats.org/officeDocument/2006/relationships/notesMaster" Target="/ppt/notesMasters/notesMaster1.xml" Id="R861bfb61f99e439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b95bdb21174d11" /><Relationship Type="http://schemas.openxmlformats.org/officeDocument/2006/relationships/notesMaster" Target="/ppt/notesMasters/notesMaster1.xml" Id="Rc0006e8a61c543b0"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21065d66ce4c09" /><Relationship Type="http://schemas.openxmlformats.org/officeDocument/2006/relationships/notesMaster" Target="/ppt/notesMasters/notesMaster1.xml" Id="R077995317b6d4a0b" /></Relationships>
</file>

<file path=ppt/notesSlides/_rels/notesSlide6.xml.rels>&#65279;<?xml version="1.0" encoding="utf-8"?><Relationships xmlns="http://schemas.openxmlformats.org/package/2006/relationships"><Relationship Type="http://schemas.openxmlformats.org/officeDocument/2006/relationships/slide" Target="/ppt/slides/slide6.xml" Id="Rc933aa4a9ca5469b" /><Relationship Type="http://schemas.openxmlformats.org/officeDocument/2006/relationships/notesMaster" Target="/ppt/notesMasters/notesMaster1.xml" Id="R2c3f67e460744ec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83c56f1d4994dbb" /><Relationship Type="http://schemas.openxmlformats.org/officeDocument/2006/relationships/notesMaster" Target="/ppt/notesMasters/notesMaster1.xml" Id="Rd7e67f1cd26143d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15b7b63397648e6" /><Relationship Type="http://schemas.openxmlformats.org/officeDocument/2006/relationships/notesMaster" Target="/ppt/notesMasters/notesMaster1.xml" Id="R984f69e099534a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time: 3 minutes</a:t>
            </a:r>
          </a:p>
          <a:p xmlns:a="http://schemas.openxmlformats.org/drawingml/2006/main">
            <a:r>
              <a:t/>
            </a:r>
          </a:p>
          <a:p xmlns:a="http://schemas.openxmlformats.org/drawingml/2006/main">
            <a:r>
              <a:t>Welcome everyone and explain that this is a family conversation for your ITED 350 project. Ask permission to record and use first names only. Read your original Action Statement aloud: Drawing from what I have learned about digital footprints and responsible online behavior, I will promote digital citizenship in my community by encouraging others to pause before they post, verify information before they share it, and communicate online with the same respect and compassion they would offer someone face-to-face. Invite each child and their mother to describe one thing they enjoy or hope to do online.</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time: 3 minutes</a:t>
            </a:r>
          </a:p>
          <a:p xmlns:a="http://schemas.openxmlformats.org/drawingml/2006/main">
            <a:r>
              <a:t/>
            </a:r>
          </a:p>
          <a:p xmlns:a="http://schemas.openxmlformats.org/drawingml/2006/main">
            <a:r>
              <a:t>Explain in your own words: Your parents want you to enjoy your watch and games safely. A seat belt helps us travel safely, and family rules help us explore safely. Ask their mother to explain one current rule and its purpose. Invite each child to ask about a rule they do not understand. Agree that requests for more freedom should lead to a conversation. Avoid testing or explaining ways around controls.</a:t>
            </a:r>
          </a:p>
          <a:p xmlns:a="http://schemas.openxmlformats.org/drawingml/2006/main">
            <a:r>
              <a:t/>
            </a:r>
          </a:p>
          <a:p xmlns:a="http://schemas.openxmlformats.org/drawingml/2006/main">
            <a:r>
              <a:t>Sources</a:t>
            </a:r>
          </a:p>
          <a:p xmlns:a="http://schemas.openxmlformats.org/drawingml/2006/main">
            <a:r>
              <a:t>https://consumer.ftc.gov/articles/kids-video-games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time: 3 minutes</a:t>
            </a:r>
          </a:p>
          <a:p xmlns:a="http://schemas.openxmlformats.org/drawingml/2006/main">
            <a:r>
              <a:t/>
            </a:r>
          </a:p>
          <a:p xmlns:a="http://schemas.openxmlformats.org/drawingml/2006/main">
            <a:r>
              <a:t>Explain that someone can collect small details from several messages. Use a made-up example only, without asking the children to say their own address or passwords. A possible answer is: I do not share that online. I need to check with my parent. Ask each child to name a kind of information that should stay private and ask their mother what photo-sharing rule the family will use.</a:t>
            </a:r>
          </a:p>
          <a:p xmlns:a="http://schemas.openxmlformats.org/drawingml/2006/main">
            <a:r>
              <a:t/>
            </a:r>
          </a:p>
          <a:p xmlns:a="http://schemas.openxmlformats.org/drawingml/2006/main">
            <a:r>
              <a:t>Sources</a:t>
            </a:r>
          </a:p>
          <a:p xmlns:a="http://schemas.openxmlformats.org/drawingml/2006/main">
            <a:r>
              <a:t>https://consumer.ftc.gov/articles/kids-cell-phones</a:t>
            </a:r>
          </a:p>
          <a:p xmlns:a="http://schemas.openxmlformats.org/drawingml/2006/main">
            <a:r>
              <a:t>https://consumer.ftc.gov/articles/kids-video-games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time: 3 minutes</a:t>
            </a:r>
          </a:p>
          <a:p xmlns:a="http://schemas.openxmlformats.org/drawingml/2006/main">
            <a:r>
              <a:t/>
            </a:r>
          </a:p>
          <a:p xmlns:a="http://schemas.openxmlformats.org/drawingml/2006/main">
            <a:r>
              <a:t>Explain that people can sound friendly online while still being unknown to the family. Enjoying a game together does not verify a person’s identity. Ask both children what they would do about the secret-chat message. Encourage them to stop and show a trusted adult. Their mother can explain how the family approves gaming friends. Do not imply every stranger is dangerous, or that the children should investigate a stranger themselves.</a:t>
            </a:r>
          </a:p>
          <a:p xmlns:a="http://schemas.openxmlformats.org/drawingml/2006/main">
            <a:r>
              <a:t/>
            </a:r>
          </a:p>
          <a:p xmlns:a="http://schemas.openxmlformats.org/drawingml/2006/main">
            <a:r>
              <a:t>Sources</a:t>
            </a:r>
          </a:p>
          <a:p xmlns:a="http://schemas.openxmlformats.org/drawingml/2006/main">
            <a:r>
              <a:t>https://consumer.ftc.gov/articles/kids-video-games</a:t>
            </a:r>
          </a:p>
          <a:p xmlns:a="http://schemas.openxmlformats.org/drawingml/2006/main">
            <a:r>
              <a:t>https://consumer.ftc.gov/articles/kids-cell-phones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time: 3 minutes</a:t>
            </a:r>
          </a:p>
          <a:p xmlns:a="http://schemas.openxmlformats.org/drawingml/2006/main">
            <a:r>
              <a:t/>
            </a:r>
          </a:p>
          <a:p xmlns:a="http://schemas.openxmlformats.org/drawingml/2006/main">
            <a:r>
              <a:t>Read the made-up message. Pause for both children to explain their choices. Ask: Does wanting something to be true make it true? How could we check safely? Explain that a parent can help examine the offer without using the link. Connect the discussion to verifying information before sharing it. Invite their mother to give an example of a legitimate place to check game information.</a:t>
            </a:r>
          </a:p>
          <a:p xmlns:a="http://schemas.openxmlformats.org/drawingml/2006/main">
            <a:r>
              <a:t/>
            </a:r>
          </a:p>
          <a:p xmlns:a="http://schemas.openxmlformats.org/drawingml/2006/main">
            <a:r>
              <a:t>Sources</a:t>
            </a:r>
          </a:p>
          <a:p xmlns:a="http://schemas.openxmlformats.org/drawingml/2006/main">
            <a:r>
              <a:t>https://consumer.ftc.gov/articles/kids-cell-phones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time: 3 minutes</a:t>
            </a:r>
          </a:p>
          <a:p xmlns:a="http://schemas.openxmlformats.org/drawingml/2006/main">
            <a:r>
              <a:t/>
            </a:r>
          </a:p>
          <a:p xmlns:a="http://schemas.openxmlformats.org/drawingml/2006/main">
            <a:r>
              <a:t>Ask each child to suggest a supportive gaming message in their own words. For example: We can try again, or Would you like help? Discuss how a message can be misunderstood when we cannot hear someone’s tone. Ask their mother to share how she pauses before responding when upset. Invite everyone to decide what respect should look like in the family’s online conversations.</a:t>
            </a:r>
          </a:p>
          <a:p xmlns:a="http://schemas.openxmlformats.org/drawingml/2006/main">
            <a:r>
              <a:t/>
            </a:r>
          </a:p>
          <a:p xmlns:a="http://schemas.openxmlformats.org/drawingml/2006/main">
            <a:r>
              <a:t>Sources</a:t>
            </a:r>
          </a:p>
          <a:p xmlns:a="http://schemas.openxmlformats.org/drawingml/2006/main">
            <a:r>
              <a:t>https://consumer.ftc.gov/articles/kids-cell-phones</a:t>
            </a:r>
          </a:p>
          <a:p xmlns:a="http://schemas.openxmlformats.org/drawingml/2006/main">
            <a:r>
              <a:t>https://www.stopbullying.gov/cyberbullying/how-to-report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time: 4 minutes</a:t>
            </a:r>
          </a:p>
          <a:p xmlns:a="http://schemas.openxmlformats.org/drawingml/2006/main">
            <a:r>
              <a:t/>
            </a:r>
          </a:p>
          <a:p xmlns:a="http://schemas.openxmlformats.org/drawingml/2006/main">
            <a:r>
              <a:t>Ask each child to identify two trusted adults without giving contact details on camera. Explain that cruel messages are not their fault, and they do not have to fix the problem alone. Invite their mother to offer a reassurance she means, such as: Please tell me, even if you made a mistake. We will work out what to do together. Ordinary bullying messages may be preserved with adult help. Do not ask children to download or forward sexual images. Adults should handle any such content appropriately.</a:t>
            </a:r>
          </a:p>
          <a:p xmlns:a="http://schemas.openxmlformats.org/drawingml/2006/main">
            <a:r>
              <a:t/>
            </a:r>
          </a:p>
          <a:p xmlns:a="http://schemas.openxmlformats.org/drawingml/2006/main">
            <a:r>
              <a:t>Sources</a:t>
            </a:r>
          </a:p>
          <a:p xmlns:a="http://schemas.openxmlformats.org/drawingml/2006/main">
            <a:r>
              <a:t>https://www.stopbullying.gov/cyberbullying/how-to-report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time: 3 minutes</a:t>
            </a:r>
          </a:p>
          <a:p xmlns:a="http://schemas.openxmlformats.org/drawingml/2006/main">
            <a:r>
              <a:t/>
            </a:r>
          </a:p>
          <a:p xmlns:a="http://schemas.openxmlformats.org/drawingml/2006/main">
            <a:r>
              <a:t>Total planned discussion time: 25 minutes. Invite each person to contribute to the plan. Ask the children to explain one safe response they learned. Their mother can choose a time to review contacts and device settings with them. Tracy can write down the group’s agreed rules and summarize the meeting’s findings for the website. Agree on a follow-up date. Use actual answers and decisions in the later reflection, not these suggested responses. Screen-share the slides and invite a short safe response in Zoom chat if practical. Never put private personal information in the chat.</a:t>
            </a:r>
          </a:p>
          <a:p xmlns:a="http://schemas.openxmlformats.org/drawingml/2006/main">
            <a:r>
              <a:t/>
            </a:r>
          </a:p>
          <a:p xmlns:a="http://schemas.openxmlformats.org/drawingml/2006/main">
            <a:r>
              <a:t>Sources</a:t>
            </a:r>
          </a:p>
          <a:p xmlns:a="http://schemas.openxmlformats.org/drawingml/2006/main">
            <a:r>
              <a:t>https://consumer.ftc.gov/articles/kids-video-games</a:t>
            </a:r>
          </a:p>
          <a:p xmlns:a="http://schemas.openxmlformats.org/drawingml/2006/main">
            <a:r>
              <a:t>https://www.stopbullying.gov/cyberbullying/how-to-report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e3fb5f0ea01424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4c2aadd49845e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e00205ebd2d462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ab8d254bc1d420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517ac0144324ec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3acd3b39f7d43b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19C27F84-47AB-4244-A109-6CA96307F58B}"/>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21439DBE-ED80-4FEE-AE08-EFC6CF8F0E0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EB4398ED-F182-419E-BBB3-4776BFE3CAE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429B5987-12DE-4A4D-A9FD-004C2175511A}"/>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536724A3-C74E-41BB-8D58-F1B62F2CC97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61F2C41-5A3F-4FF0-A9A7-DF38DF493A0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49D251B-E007-4D92-8175-2CC2FCCB83A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D1EFB6A8-F470-416E-AD6F-798EAC9637D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3F81EC72-0583-4FFF-BDF6-70A4C0B49519}"/>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B8785806-33C9-4FF2-885D-8F88161DFC2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D4E3AC3D-B650-4757-B85D-A155B5C6B75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E37D36DC-BED3-45F7-8ED6-4FEA54FAE18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D0F2FBD9-5CB8-49AB-AB64-7F8650060D8E}"/>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A62A8BE-CCD9-4593-9CD1-34ABE11D537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F06D659B-40D5-4C2D-8D2B-90451BF84A7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1e2307af82496b" /><Relationship Type="http://schemas.openxmlformats.org/officeDocument/2006/relationships/slideLayout" Target="/ppt/slideLayouts/slideLayout1.xml" Id="R84f1e7d4d6c94982" /><Relationship Type="http://schemas.openxmlformats.org/officeDocument/2006/relationships/slideLayout" Target="/ppt/slideLayouts/slideLayout2.xml" Id="Re783c6195f054b84" /><Relationship Type="http://schemas.openxmlformats.org/officeDocument/2006/relationships/slideLayout" Target="/ppt/slideLayouts/slideLayout3.xml" Id="R3681d567a1b1435b" /><Relationship Type="http://schemas.openxmlformats.org/officeDocument/2006/relationships/slideLayout" Target="/ppt/slideLayouts/slideLayout4.xml" Id="Re00254627a6342fb" /><Relationship Type="http://schemas.openxmlformats.org/officeDocument/2006/relationships/slideLayout" Target="/ppt/slideLayouts/slideLayout5.xml" Id="Rb233fb5a096748fa" /><Relationship Type="http://schemas.openxmlformats.org/officeDocument/2006/relationships/slideLayout" Target="/ppt/slideLayouts/slideLayout6.xml" Id="Rb77bf1150e114f7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f1e7d4d6c94982"/>
    <p:sldLayoutId xmlns:r="http://schemas.openxmlformats.org/officeDocument/2006/relationships" id="2147483650" r:id="Re783c6195f054b84"/>
    <p:sldLayoutId xmlns:r="http://schemas.openxmlformats.org/officeDocument/2006/relationships" id="2147483651" r:id="R3681d567a1b1435b"/>
    <p:sldLayoutId xmlns:r="http://schemas.openxmlformats.org/officeDocument/2006/relationships" id="2147483652" r:id="Re00254627a6342fb"/>
    <p:sldLayoutId xmlns:r="http://schemas.openxmlformats.org/officeDocument/2006/relationships" id="2147483653" r:id="Rb233fb5a096748fa"/>
    <p:sldLayoutId xmlns:r="http://schemas.openxmlformats.org/officeDocument/2006/relationships" id="2147483654" r:id="Rb77bf1150e114f7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34079c0d4244a26" /><Relationship Type="http://schemas.openxmlformats.org/officeDocument/2006/relationships/notesSlide" Target="/ppt/notesSlides/notesSlide1.xml" Id="Rf43a1808ddb649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95409b0ce0a4f8f" /><Relationship Type="http://schemas.openxmlformats.org/officeDocument/2006/relationships/notesSlide" Target="/ppt/notesSlides/notesSlide2.xml" Id="Rc1f557585cc74d6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c2ffdd25a024cd9" /><Relationship Type="http://schemas.openxmlformats.org/officeDocument/2006/relationships/notesSlide" Target="/ppt/notesSlides/notesSlide3.xml" Id="Rad46c33e8c8a4b0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e9b9cf108924f6e" /><Relationship Type="http://schemas.openxmlformats.org/officeDocument/2006/relationships/notesSlide" Target="/ppt/notesSlides/notesSlide4.xml" Id="Rb13cb3f5038942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a0d8de39e1a4f2d" /><Relationship Type="http://schemas.openxmlformats.org/officeDocument/2006/relationships/notesSlide" Target="/ppt/notesSlides/notesSlide5.xml" Id="R3ac2c8a8f19f4a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150ef7ea9b34338" /><Relationship Type="http://schemas.openxmlformats.org/officeDocument/2006/relationships/notesSlide" Target="/ppt/notesSlides/notesSlide6.xml" Id="R192bc03be37d415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6d452489b3e4ea0" /><Relationship Type="http://schemas.openxmlformats.org/officeDocument/2006/relationships/notesSlide" Target="/ppt/notesSlides/notesSlide7.xml" Id="R84ecfd1b4e4f48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7bb0a6623b84e27" /><Relationship Type="http://schemas.openxmlformats.org/officeDocument/2006/relationships/notesSlide" Target="/ppt/notesSlides/notesSlide8.xml" Id="R0085dd1d2c744592" /></Relationships>
</file>

<file path=ppt/slides/slide1.xml><?xml version="1.0" encoding="utf-8"?>
<p:sld xmlns:p="http://schemas.openxmlformats.org/presentationml/2006/main">
  <p:cSld>
    <p:bg>
      <p:bgPr>
        <a:solidFill xmlns:a="http://schemas.openxmlformats.org/drawingml/2006/main">
          <a:srgbClr val="123F4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033D0D3-A77D-4F61-BD65-97DAD1A39FBD}"/>
              </a:ext>
            </a:extLst>
          </p:cNvPr>
          <p:cNvSpPr>
            <a:spLocks xmlns:a="http://schemas.openxmlformats.org/drawingml/2006/main" noGrp="1"/>
          </p:cNvSpPr>
          <p:nvPr/>
        </p:nvSpPr>
        <p:spPr>
          <a:xfrm xmlns:a="http://schemas.openxmlformats.org/drawingml/2006/main">
            <a:off x="723900" y="609600"/>
            <a:ext cx="10763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FFFFFF"/>
                </a:solidFill>
                <a:latin typeface="Arial"/>
                <a:ea typeface="Arial"/>
                <a:cs typeface="Arial"/>
              </a:defRPr>
            </a:pPr>
            <a:r>
              <a:rPr sz="3900" b="1">
                <a:solidFill>
                  <a:srgbClr val="FFFFFF"/>
                </a:solidFill>
                <a:latin typeface="Arial"/>
                <a:ea typeface="Arial"/>
                <a:cs typeface="Arial"/>
              </a:rPr>
              <a:t>Safe and Kind Online</a:t>
            </a:r>
          </a:p>
        </p:txBody>
      </p:sp>
      <p:sp>
        <p:nvSpPr>
          <p:cNvPr id="2" name="">
            <a:extLst xmlns:a="http://schemas.openxmlformats.org/drawingml/2006/main">
              <a:ext uri="{FF2B5EF4-FFF2-40B4-BE49-F238E27FC236}">
                <a16:creationId xmlns:a16="http://schemas.microsoft.com/office/drawing/2014/main" id="{0BED49AE-8432-452B-A1E9-FE9E57CA2959}"/>
              </a:ext>
            </a:extLst>
          </p:cNvPr>
          <p:cNvSpPr>
            <a:spLocks xmlns:a="http://schemas.openxmlformats.org/drawingml/2006/main" noGrp="1"/>
          </p:cNvSpPr>
          <p:nvPr/>
        </p:nvSpPr>
        <p:spPr>
          <a:xfrm xmlns:a="http://schemas.openxmlformats.org/drawingml/2006/main">
            <a:off x="762000" y="16002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7D07C"/>
                </a:solidFill>
                <a:latin typeface="Arial"/>
                <a:ea typeface="Arial"/>
                <a:cs typeface="Arial"/>
              </a:defRPr>
            </a:pPr>
            <a:r>
              <a:rPr sz="2250" b="0">
                <a:solidFill>
                  <a:srgbClr val="F7D07C"/>
                </a:solidFill>
                <a:latin typeface="Arial"/>
                <a:ea typeface="Arial"/>
                <a:cs typeface="Arial"/>
              </a:rPr>
              <a:t>Games, messages, watches, and social media</a:t>
            </a:r>
          </a:p>
        </p:txBody>
      </p:sp>
      <p:sp>
        <p:nvSpPr>
          <p:cNvPr id="3" name="">
            <a:extLst xmlns:a="http://schemas.openxmlformats.org/drawingml/2006/main">
              <a:ext uri="{FF2B5EF4-FFF2-40B4-BE49-F238E27FC236}">
                <a16:creationId xmlns:a16="http://schemas.microsoft.com/office/drawing/2014/main" id="{43AD0A50-344C-49CD-A417-AF73875AEDD4}"/>
              </a:ext>
            </a:extLst>
          </p:cNvPr>
          <p:cNvSpPr>
            <a:spLocks xmlns:a="http://schemas.openxmlformats.org/drawingml/2006/main" noGrp="1"/>
          </p:cNvSpPr>
          <p:nvPr/>
        </p:nvSpPr>
        <p:spPr>
          <a:xfrm xmlns:a="http://schemas.openxmlformats.org/drawingml/2006/main">
            <a:off x="781050" y="24765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FFFFFF"/>
                </a:solidFill>
                <a:latin typeface="Arial"/>
                <a:ea typeface="Arial"/>
                <a:cs typeface="Arial"/>
              </a:defRPr>
            </a:pPr>
            <a:r>
              <a:rPr sz="2625" b="0">
                <a:solidFill>
                  <a:srgbClr val="FFFFFF"/>
                </a:solidFill>
                <a:latin typeface="Arial"/>
                <a:ea typeface="Arial"/>
                <a:cs typeface="Arial"/>
              </a:rPr>
              <a:t>We can have fun and learn online.</a:t>
            </a:r>
          </a:p>
        </p:txBody>
      </p:sp>
      <p:sp>
        <p:nvSpPr>
          <p:cNvPr id="4" name="">
            <a:extLst xmlns:a="http://schemas.openxmlformats.org/drawingml/2006/main">
              <a:ext uri="{FF2B5EF4-FFF2-40B4-BE49-F238E27FC236}">
                <a16:creationId xmlns:a16="http://schemas.microsoft.com/office/drawing/2014/main" id="{91BD9288-40EE-42A0-A66B-2E7227B41A34}"/>
              </a:ext>
            </a:extLst>
          </p:cNvPr>
          <p:cNvSpPr>
            <a:spLocks xmlns:a="http://schemas.openxmlformats.org/drawingml/2006/main" noGrp="1"/>
          </p:cNvSpPr>
          <p:nvPr/>
        </p:nvSpPr>
        <p:spPr>
          <a:xfrm xmlns:a="http://schemas.openxmlformats.org/drawingml/2006/main">
            <a:off x="781050" y="321945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FFFFFF"/>
                </a:solidFill>
                <a:latin typeface="Arial"/>
                <a:ea typeface="Arial"/>
                <a:cs typeface="Arial"/>
              </a:defRPr>
            </a:pPr>
            <a:r>
              <a:rPr sz="2625" b="0">
                <a:solidFill>
                  <a:srgbClr val="FFFFFF"/>
                </a:solidFill>
                <a:latin typeface="Arial"/>
                <a:ea typeface="Arial"/>
                <a:cs typeface="Arial"/>
              </a:rPr>
              <a:t>We can protect ourselves and care about others.</a:t>
            </a:r>
          </a:p>
        </p:txBody>
      </p:sp>
      <p:sp>
        <p:nvSpPr>
          <p:cNvPr id="5" name="">
            <a:extLst xmlns:a="http://schemas.openxmlformats.org/drawingml/2006/main">
              <a:ext uri="{FF2B5EF4-FFF2-40B4-BE49-F238E27FC236}">
                <a16:creationId xmlns:a16="http://schemas.microsoft.com/office/drawing/2014/main" id="{EFC2C0CC-8C09-4837-9B89-9CA8D71EC77A}"/>
              </a:ext>
            </a:extLst>
          </p:cNvPr>
          <p:cNvSpPr>
            <a:spLocks xmlns:a="http://schemas.openxmlformats.org/drawingml/2006/main" noGrp="1"/>
          </p:cNvSpPr>
          <p:nvPr/>
        </p:nvSpPr>
        <p:spPr>
          <a:xfrm xmlns:a="http://schemas.openxmlformats.org/drawingml/2006/main">
            <a:off x="762000" y="5219700"/>
            <a:ext cx="10668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7D07C"/>
                </a:solidFill>
                <a:latin typeface="Arial"/>
                <a:ea typeface="Arial"/>
                <a:cs typeface="Arial"/>
              </a:defRPr>
            </a:pPr>
            <a:r>
              <a:rPr sz="2325" b="1">
                <a:solidFill>
                  <a:srgbClr val="F7D07C"/>
                </a:solidFill>
                <a:latin typeface="Arial"/>
                <a:ea typeface="Arial"/>
                <a:cs typeface="Arial"/>
              </a:rPr>
              <a:t>What are you excited to do online?</a:t>
            </a:r>
          </a:p>
        </p:txBody>
      </p:sp>
      <p:sp>
        <p:nvSpPr>
          <p:cNvPr id="6" name="">
            <a:extLst xmlns:a="http://schemas.openxmlformats.org/drawingml/2006/main">
              <a:ext uri="{FF2B5EF4-FFF2-40B4-BE49-F238E27FC236}">
                <a16:creationId xmlns:a16="http://schemas.microsoft.com/office/drawing/2014/main" id="{006CEFB3-D6D5-4ED1-8F98-2BCF3D969DA9}"/>
              </a:ext>
            </a:extLst>
          </p:cNvPr>
          <p:cNvSpPr>
            <a:spLocks xmlns:a="http://schemas.openxmlformats.org/drawingml/2006/main" noGrp="1"/>
          </p:cNvSpPr>
          <p:nvPr/>
        </p:nvSpPr>
        <p:spPr>
          <a:xfrm xmlns:a="http://schemas.openxmlformats.org/drawingml/2006/main">
            <a:off x="10668000" y="6334125"/>
            <a:ext cx="85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FFFF"/>
                </a:solidFill>
                <a:latin typeface="Arial"/>
                <a:ea typeface="Arial"/>
                <a:cs typeface="Arial"/>
              </a:defRPr>
            </a:pPr>
            <a:r>
              <a:rPr sz="1275" b="0">
                <a:solidFill>
                  <a:srgbClr val="FFFFFF"/>
                </a:solidFill>
                <a:latin typeface="Arial"/>
                <a:ea typeface="Arial"/>
                <a:cs typeface="Arial"/>
              </a:rPr>
              <a:t>1 / 8</a:t>
            </a:r>
          </a:p>
        </p:txBody>
      </p:sp>
    </p:spTree>
    <p:extLst>
      <p:ext uri="{BB962C8B-B14F-4D97-AF65-F5344CB8AC3E}">
        <p14:creationId xmlns:p14="http://schemas.microsoft.com/office/powerpoint/2010/main" val="1405385462"/>
      </p:ext>
    </p:extLst>
  </p:cSld>
</p:sld>
</file>

<file path=ppt/slides/slide2.xml><?xml version="1.0" encoding="utf-8"?>
<p:sld xmlns:p="http://schemas.openxmlformats.org/presentationml/2006/main">
  <p:cSld>
    <p:bg>
      <p:bgPr>
        <a:solidFill xmlns:a="http://schemas.openxmlformats.org/drawingml/2006/main">
          <a:srgbClr val="F3F6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43DFA17-31F2-4063-95E8-C37F3FCC354C}"/>
              </a:ext>
            </a:extLst>
          </p:cNvPr>
          <p:cNvSpPr>
            <a:spLocks xmlns:a="http://schemas.openxmlformats.org/drawingml/2006/main" noGrp="1"/>
          </p:cNvSpPr>
          <p:nvPr/>
        </p:nvSpPr>
        <p:spPr>
          <a:xfrm xmlns:a="http://schemas.openxmlformats.org/drawingml/2006/main">
            <a:off x="723900" y="609600"/>
            <a:ext cx="10763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53E48"/>
                </a:solidFill>
                <a:latin typeface="Arial"/>
                <a:ea typeface="Arial"/>
                <a:cs typeface="Arial"/>
              </a:defRPr>
            </a:pPr>
            <a:r>
              <a:rPr sz="3900" b="1">
                <a:solidFill>
                  <a:srgbClr val="153E48"/>
                </a:solidFill>
                <a:latin typeface="Arial"/>
                <a:ea typeface="Arial"/>
                <a:cs typeface="Arial"/>
              </a:rPr>
              <a:t>Family Rules Help Us Stay Safe</a:t>
            </a:r>
          </a:p>
        </p:txBody>
      </p:sp>
      <p:sp>
        <p:nvSpPr>
          <p:cNvPr id="2" name="">
            <a:extLst xmlns:a="http://schemas.openxmlformats.org/drawingml/2006/main">
              <a:ext uri="{FF2B5EF4-FFF2-40B4-BE49-F238E27FC236}">
                <a16:creationId xmlns:a16="http://schemas.microsoft.com/office/drawing/2014/main" id="{9603FA52-E045-42F5-806E-7AFE3978C7D8}"/>
              </a:ext>
            </a:extLst>
          </p:cNvPr>
          <p:cNvSpPr>
            <a:spLocks xmlns:a="http://schemas.openxmlformats.org/drawingml/2006/main" noGrp="1"/>
          </p:cNvSpPr>
          <p:nvPr/>
        </p:nvSpPr>
        <p:spPr>
          <a:xfrm xmlns:a="http://schemas.openxmlformats.org/drawingml/2006/main">
            <a:off x="762000" y="16002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8A471F"/>
                </a:solidFill>
                <a:latin typeface="Arial"/>
                <a:ea typeface="Arial"/>
                <a:cs typeface="Arial"/>
              </a:defRPr>
            </a:pPr>
            <a:r>
              <a:rPr sz="2250" b="0">
                <a:solidFill>
                  <a:srgbClr val="8A471F"/>
                </a:solidFill>
                <a:latin typeface="Arial"/>
                <a:ea typeface="Arial"/>
                <a:cs typeface="Arial"/>
              </a:rPr>
              <a:t>More freedom comes with practice and support.</a:t>
            </a:r>
          </a:p>
        </p:txBody>
      </p:sp>
      <p:sp>
        <p:nvSpPr>
          <p:cNvPr id="3" name="">
            <a:extLst xmlns:a="http://schemas.openxmlformats.org/drawingml/2006/main">
              <a:ext uri="{FF2B5EF4-FFF2-40B4-BE49-F238E27FC236}">
                <a16:creationId xmlns:a16="http://schemas.microsoft.com/office/drawing/2014/main" id="{B33CE7AD-4B54-4965-BDFE-9AD736AF62D8}"/>
              </a:ext>
            </a:extLst>
          </p:cNvPr>
          <p:cNvSpPr>
            <a:spLocks xmlns:a="http://schemas.openxmlformats.org/drawingml/2006/main" noGrp="1"/>
          </p:cNvSpPr>
          <p:nvPr/>
        </p:nvSpPr>
        <p:spPr>
          <a:xfrm xmlns:a="http://schemas.openxmlformats.org/drawingml/2006/main">
            <a:off x="781050" y="24765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Ask a parent before adding a contact or game.</a:t>
            </a:r>
          </a:p>
        </p:txBody>
      </p:sp>
      <p:sp>
        <p:nvSpPr>
          <p:cNvPr id="4" name="">
            <a:extLst xmlns:a="http://schemas.openxmlformats.org/drawingml/2006/main">
              <a:ext uri="{FF2B5EF4-FFF2-40B4-BE49-F238E27FC236}">
                <a16:creationId xmlns:a16="http://schemas.microsoft.com/office/drawing/2014/main" id="{E7DDE052-5410-466F-B30A-39934EA53E83}"/>
              </a:ext>
            </a:extLst>
          </p:cNvPr>
          <p:cNvSpPr>
            <a:spLocks xmlns:a="http://schemas.openxmlformats.org/drawingml/2006/main" noGrp="1"/>
          </p:cNvSpPr>
          <p:nvPr/>
        </p:nvSpPr>
        <p:spPr>
          <a:xfrm xmlns:a="http://schemas.openxmlformats.org/drawingml/2006/main">
            <a:off x="781050" y="321945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Follow the agreed settings and limits.</a:t>
            </a:r>
          </a:p>
        </p:txBody>
      </p:sp>
      <p:sp>
        <p:nvSpPr>
          <p:cNvPr id="5" name="">
            <a:extLst xmlns:a="http://schemas.openxmlformats.org/drawingml/2006/main">
              <a:ext uri="{FF2B5EF4-FFF2-40B4-BE49-F238E27FC236}">
                <a16:creationId xmlns:a16="http://schemas.microsoft.com/office/drawing/2014/main" id="{0F595382-6E4B-481D-AAF2-0C39E9EED616}"/>
              </a:ext>
            </a:extLst>
          </p:cNvPr>
          <p:cNvSpPr>
            <a:spLocks xmlns:a="http://schemas.openxmlformats.org/drawingml/2006/main" noGrp="1"/>
          </p:cNvSpPr>
          <p:nvPr/>
        </p:nvSpPr>
        <p:spPr>
          <a:xfrm xmlns:a="http://schemas.openxmlformats.org/drawingml/2006/main">
            <a:off x="781050" y="39624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Ask about a rule instead of going around it.</a:t>
            </a:r>
          </a:p>
        </p:txBody>
      </p:sp>
      <p:sp>
        <p:nvSpPr>
          <p:cNvPr id="6" name="">
            <a:extLst xmlns:a="http://schemas.openxmlformats.org/drawingml/2006/main">
              <a:ext uri="{FF2B5EF4-FFF2-40B4-BE49-F238E27FC236}">
                <a16:creationId xmlns:a16="http://schemas.microsoft.com/office/drawing/2014/main" id="{52D43C8A-0F32-45A1-A46F-D22267A5FAA1}"/>
              </a:ext>
            </a:extLst>
          </p:cNvPr>
          <p:cNvSpPr>
            <a:spLocks xmlns:a="http://schemas.openxmlformats.org/drawingml/2006/main" noGrp="1"/>
          </p:cNvSpPr>
          <p:nvPr/>
        </p:nvSpPr>
        <p:spPr>
          <a:xfrm xmlns:a="http://schemas.openxmlformats.org/drawingml/2006/main">
            <a:off x="762000" y="5219700"/>
            <a:ext cx="10668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8A471F"/>
                </a:solidFill>
                <a:latin typeface="Arial"/>
                <a:ea typeface="Arial"/>
                <a:cs typeface="Arial"/>
              </a:defRPr>
            </a:pPr>
            <a:r>
              <a:rPr sz="2325" b="1">
                <a:solidFill>
                  <a:srgbClr val="8A471F"/>
                </a:solidFill>
                <a:latin typeface="Arial"/>
                <a:ea typeface="Arial"/>
                <a:cs typeface="Arial"/>
              </a:rPr>
              <a:t>How do safety rules help you enjoy your device?</a:t>
            </a:r>
          </a:p>
        </p:txBody>
      </p:sp>
      <p:sp>
        <p:nvSpPr>
          <p:cNvPr id="7" name="">
            <a:extLst xmlns:a="http://schemas.openxmlformats.org/drawingml/2006/main">
              <a:ext uri="{FF2B5EF4-FFF2-40B4-BE49-F238E27FC236}">
                <a16:creationId xmlns:a16="http://schemas.microsoft.com/office/drawing/2014/main" id="{C649E136-2773-4D81-9144-7AB4EA20CF22}"/>
              </a:ext>
            </a:extLst>
          </p:cNvPr>
          <p:cNvSpPr>
            <a:spLocks xmlns:a="http://schemas.openxmlformats.org/drawingml/2006/main" noGrp="1"/>
          </p:cNvSpPr>
          <p:nvPr/>
        </p:nvSpPr>
        <p:spPr>
          <a:xfrm xmlns:a="http://schemas.openxmlformats.org/drawingml/2006/main">
            <a:off x="10668000" y="6334125"/>
            <a:ext cx="85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153E48"/>
                </a:solidFill>
                <a:latin typeface="Arial"/>
                <a:ea typeface="Arial"/>
                <a:cs typeface="Arial"/>
              </a:defRPr>
            </a:pPr>
            <a:r>
              <a:rPr sz="1275" b="0">
                <a:solidFill>
                  <a:srgbClr val="153E48"/>
                </a:solidFill>
                <a:latin typeface="Arial"/>
                <a:ea typeface="Arial"/>
                <a:cs typeface="Arial"/>
              </a:rPr>
              <a:t>2 / 8</a:t>
            </a:r>
          </a:p>
        </p:txBody>
      </p:sp>
    </p:spTree>
    <p:extLst>
      <p:ext uri="{BB962C8B-B14F-4D97-AF65-F5344CB8AC3E}">
        <p14:creationId xmlns:p14="http://schemas.microsoft.com/office/powerpoint/2010/main" val="327012991"/>
      </p:ext>
    </p:extLst>
  </p:cSld>
</p:sld>
</file>

<file path=ppt/slides/slide3.xml><?xml version="1.0" encoding="utf-8"?>
<p:sld xmlns:p="http://schemas.openxmlformats.org/presentationml/2006/main">
  <p:cSld>
    <p:bg>
      <p:bgPr>
        <a:solidFill xmlns:a="http://schemas.openxmlformats.org/drawingml/2006/main">
          <a:srgbClr val="FFF9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6997D1E-73CA-4AC5-8ADC-5245B65CDA80}"/>
              </a:ext>
            </a:extLst>
          </p:cNvPr>
          <p:cNvSpPr>
            <a:spLocks xmlns:a="http://schemas.openxmlformats.org/drawingml/2006/main" noGrp="1"/>
          </p:cNvSpPr>
          <p:nvPr/>
        </p:nvSpPr>
        <p:spPr>
          <a:xfrm xmlns:a="http://schemas.openxmlformats.org/drawingml/2006/main">
            <a:off x="723900" y="609600"/>
            <a:ext cx="10763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53E48"/>
                </a:solidFill>
                <a:latin typeface="Arial"/>
                <a:ea typeface="Arial"/>
                <a:cs typeface="Arial"/>
              </a:defRPr>
            </a:pPr>
            <a:r>
              <a:rPr sz="3900" b="1">
                <a:solidFill>
                  <a:srgbClr val="153E48"/>
                </a:solidFill>
                <a:latin typeface="Arial"/>
                <a:ea typeface="Arial"/>
                <a:cs typeface="Arial"/>
              </a:rPr>
              <a:t>Some Information Is Private</a:t>
            </a:r>
          </a:p>
        </p:txBody>
      </p:sp>
      <p:sp>
        <p:nvSpPr>
          <p:cNvPr id="2" name="">
            <a:extLst xmlns:a="http://schemas.openxmlformats.org/drawingml/2006/main">
              <a:ext uri="{FF2B5EF4-FFF2-40B4-BE49-F238E27FC236}">
                <a16:creationId xmlns:a16="http://schemas.microsoft.com/office/drawing/2014/main" id="{2DC4E61A-F402-4147-98E3-FE1A803647D3}"/>
              </a:ext>
            </a:extLst>
          </p:cNvPr>
          <p:cNvSpPr>
            <a:spLocks xmlns:a="http://schemas.openxmlformats.org/drawingml/2006/main" noGrp="1"/>
          </p:cNvSpPr>
          <p:nvPr/>
        </p:nvSpPr>
        <p:spPr>
          <a:xfrm xmlns:a="http://schemas.openxmlformats.org/drawingml/2006/main">
            <a:off x="762000" y="16002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8A471F"/>
                </a:solidFill>
                <a:latin typeface="Arial"/>
                <a:ea typeface="Arial"/>
                <a:cs typeface="Arial"/>
              </a:defRPr>
            </a:pPr>
            <a:r>
              <a:rPr sz="2250" b="0">
                <a:solidFill>
                  <a:srgbClr val="8A471F"/>
                </a:solidFill>
                <a:latin typeface="Arial"/>
                <a:ea typeface="Arial"/>
                <a:cs typeface="Arial"/>
              </a:rPr>
              <a:t>Check with a parent before sharing.</a:t>
            </a:r>
          </a:p>
        </p:txBody>
      </p:sp>
      <p:sp>
        <p:nvSpPr>
          <p:cNvPr id="3" name="">
            <a:extLst xmlns:a="http://schemas.openxmlformats.org/drawingml/2006/main">
              <a:ext uri="{FF2B5EF4-FFF2-40B4-BE49-F238E27FC236}">
                <a16:creationId xmlns:a16="http://schemas.microsoft.com/office/drawing/2014/main" id="{E68F2DCB-8E5F-4E07-A35A-D18F8493F21D}"/>
              </a:ext>
            </a:extLst>
          </p:cNvPr>
          <p:cNvSpPr>
            <a:spLocks xmlns:a="http://schemas.openxmlformats.org/drawingml/2006/main" noGrp="1"/>
          </p:cNvSpPr>
          <p:nvPr/>
        </p:nvSpPr>
        <p:spPr>
          <a:xfrm xmlns:a="http://schemas.openxmlformats.org/drawingml/2006/main">
            <a:off x="781050" y="24765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Your address, location, and daily plans</a:t>
            </a:r>
          </a:p>
        </p:txBody>
      </p:sp>
      <p:sp>
        <p:nvSpPr>
          <p:cNvPr id="4" name="">
            <a:extLst xmlns:a="http://schemas.openxmlformats.org/drawingml/2006/main">
              <a:ext uri="{FF2B5EF4-FFF2-40B4-BE49-F238E27FC236}">
                <a16:creationId xmlns:a16="http://schemas.microsoft.com/office/drawing/2014/main" id="{98343452-88F2-47A9-BDDD-A90A9A49A63E}"/>
              </a:ext>
            </a:extLst>
          </p:cNvPr>
          <p:cNvSpPr>
            <a:spLocks xmlns:a="http://schemas.openxmlformats.org/drawingml/2006/main" noGrp="1"/>
          </p:cNvSpPr>
          <p:nvPr/>
        </p:nvSpPr>
        <p:spPr>
          <a:xfrm xmlns:a="http://schemas.openxmlformats.org/drawingml/2006/main">
            <a:off x="781050" y="321945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Passwords, sign-in codes, and phone numbers</a:t>
            </a:r>
          </a:p>
        </p:txBody>
      </p:sp>
      <p:sp>
        <p:nvSpPr>
          <p:cNvPr id="5" name="">
            <a:extLst xmlns:a="http://schemas.openxmlformats.org/drawingml/2006/main">
              <a:ext uri="{FF2B5EF4-FFF2-40B4-BE49-F238E27FC236}">
                <a16:creationId xmlns:a16="http://schemas.microsoft.com/office/drawing/2014/main" id="{73289E80-4D7D-42AB-A30F-9221CC30A2BC}"/>
              </a:ext>
            </a:extLst>
          </p:cNvPr>
          <p:cNvSpPr>
            <a:spLocks xmlns:a="http://schemas.openxmlformats.org/drawingml/2006/main" noGrp="1"/>
          </p:cNvSpPr>
          <p:nvPr/>
        </p:nvSpPr>
        <p:spPr>
          <a:xfrm xmlns:a="http://schemas.openxmlformats.org/drawingml/2006/main">
            <a:off x="781050" y="39624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Photos or details about you and other people</a:t>
            </a:r>
          </a:p>
        </p:txBody>
      </p:sp>
      <p:sp>
        <p:nvSpPr>
          <p:cNvPr id="6" name="">
            <a:extLst xmlns:a="http://schemas.openxmlformats.org/drawingml/2006/main">
              <a:ext uri="{FF2B5EF4-FFF2-40B4-BE49-F238E27FC236}">
                <a16:creationId xmlns:a16="http://schemas.microsoft.com/office/drawing/2014/main" id="{6F9CA5C0-C58D-4975-B5E2-C49F244F7669}"/>
              </a:ext>
            </a:extLst>
          </p:cNvPr>
          <p:cNvSpPr>
            <a:spLocks xmlns:a="http://schemas.openxmlformats.org/drawingml/2006/main" noGrp="1"/>
          </p:cNvSpPr>
          <p:nvPr/>
        </p:nvSpPr>
        <p:spPr>
          <a:xfrm xmlns:a="http://schemas.openxmlformats.org/drawingml/2006/main">
            <a:off x="762000" y="5219700"/>
            <a:ext cx="10668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8A471F"/>
                </a:solidFill>
                <a:latin typeface="Arial"/>
                <a:ea typeface="Arial"/>
                <a:cs typeface="Arial"/>
              </a:defRPr>
            </a:pPr>
            <a:r>
              <a:rPr sz="2325" b="1">
                <a:solidFill>
                  <a:srgbClr val="8A471F"/>
                </a:solidFill>
                <a:latin typeface="Arial"/>
                <a:ea typeface="Arial"/>
                <a:cs typeface="Arial"/>
              </a:rPr>
              <a:t>A player asks where you live. What could you say?</a:t>
            </a:r>
          </a:p>
        </p:txBody>
      </p:sp>
      <p:sp>
        <p:nvSpPr>
          <p:cNvPr id="7" name="">
            <a:extLst xmlns:a="http://schemas.openxmlformats.org/drawingml/2006/main">
              <a:ext uri="{FF2B5EF4-FFF2-40B4-BE49-F238E27FC236}">
                <a16:creationId xmlns:a16="http://schemas.microsoft.com/office/drawing/2014/main" id="{FD89BB6A-3C45-45DC-A34F-092725A1699F}"/>
              </a:ext>
            </a:extLst>
          </p:cNvPr>
          <p:cNvSpPr>
            <a:spLocks xmlns:a="http://schemas.openxmlformats.org/drawingml/2006/main" noGrp="1"/>
          </p:cNvSpPr>
          <p:nvPr/>
        </p:nvSpPr>
        <p:spPr>
          <a:xfrm xmlns:a="http://schemas.openxmlformats.org/drawingml/2006/main">
            <a:off x="10668000" y="6334125"/>
            <a:ext cx="85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153E48"/>
                </a:solidFill>
                <a:latin typeface="Arial"/>
                <a:ea typeface="Arial"/>
                <a:cs typeface="Arial"/>
              </a:defRPr>
            </a:pPr>
            <a:r>
              <a:rPr sz="1275" b="0">
                <a:solidFill>
                  <a:srgbClr val="153E48"/>
                </a:solidFill>
                <a:latin typeface="Arial"/>
                <a:ea typeface="Arial"/>
                <a:cs typeface="Arial"/>
              </a:rPr>
              <a:t>3 / 8</a:t>
            </a:r>
          </a:p>
        </p:txBody>
      </p:sp>
    </p:spTree>
    <p:extLst>
      <p:ext uri="{BB962C8B-B14F-4D97-AF65-F5344CB8AC3E}">
        <p14:creationId xmlns:p14="http://schemas.microsoft.com/office/powerpoint/2010/main" val="291915171"/>
      </p:ext>
    </p:extLst>
  </p:cSld>
</p:sld>
</file>

<file path=ppt/slides/slide4.xml><?xml version="1.0" encoding="utf-8"?>
<p:sld xmlns:p="http://schemas.openxmlformats.org/presentationml/2006/main">
  <p:cSld>
    <p:bg>
      <p:bgPr>
        <a:solidFill xmlns:a="http://schemas.openxmlformats.org/drawingml/2006/main">
          <a:srgbClr val="F3F6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D11F696-84BB-4846-ACF2-3B606F71C413}"/>
              </a:ext>
            </a:extLst>
          </p:cNvPr>
          <p:cNvSpPr>
            <a:spLocks xmlns:a="http://schemas.openxmlformats.org/drawingml/2006/main" noGrp="1"/>
          </p:cNvSpPr>
          <p:nvPr/>
        </p:nvSpPr>
        <p:spPr>
          <a:xfrm xmlns:a="http://schemas.openxmlformats.org/drawingml/2006/main">
            <a:off x="723900" y="609600"/>
            <a:ext cx="10763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53E48"/>
                </a:solidFill>
                <a:latin typeface="Arial"/>
                <a:ea typeface="Arial"/>
                <a:cs typeface="Arial"/>
              </a:defRPr>
            </a:pPr>
            <a:r>
              <a:rPr sz="3900" b="1">
                <a:solidFill>
                  <a:srgbClr val="153E48"/>
                </a:solidFill>
                <a:latin typeface="Arial"/>
                <a:ea typeface="Arial"/>
                <a:cs typeface="Arial"/>
              </a:rPr>
              <a:t>An Online Name Is Not Proof</a:t>
            </a:r>
          </a:p>
        </p:txBody>
      </p:sp>
      <p:sp>
        <p:nvSpPr>
          <p:cNvPr id="2" name="">
            <a:extLst xmlns:a="http://schemas.openxmlformats.org/drawingml/2006/main">
              <a:ext uri="{FF2B5EF4-FFF2-40B4-BE49-F238E27FC236}">
                <a16:creationId xmlns:a16="http://schemas.microsoft.com/office/drawing/2014/main" id="{F0289527-BDAB-43F3-8CB9-28E27C13BBA0}"/>
              </a:ext>
            </a:extLst>
          </p:cNvPr>
          <p:cNvSpPr>
            <a:spLocks xmlns:a="http://schemas.openxmlformats.org/drawingml/2006/main" noGrp="1"/>
          </p:cNvSpPr>
          <p:nvPr/>
        </p:nvSpPr>
        <p:spPr>
          <a:xfrm xmlns:a="http://schemas.openxmlformats.org/drawingml/2006/main">
            <a:off x="762000" y="16002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8A471F"/>
                </a:solidFill>
                <a:latin typeface="Arial"/>
                <a:ea typeface="Arial"/>
                <a:cs typeface="Arial"/>
              </a:defRPr>
            </a:pPr>
            <a:r>
              <a:rPr sz="2250" b="0">
                <a:solidFill>
                  <a:srgbClr val="8A471F"/>
                </a:solidFill>
                <a:latin typeface="Arial"/>
                <a:ea typeface="Arial"/>
                <a:cs typeface="Arial"/>
              </a:rPr>
              <a:t>Someone saying “I am your age” does not prove it.</a:t>
            </a:r>
          </a:p>
        </p:txBody>
      </p:sp>
      <p:sp>
        <p:nvSpPr>
          <p:cNvPr id="3" name="">
            <a:extLst xmlns:a="http://schemas.openxmlformats.org/drawingml/2006/main">
              <a:ext uri="{FF2B5EF4-FFF2-40B4-BE49-F238E27FC236}">
                <a16:creationId xmlns:a16="http://schemas.microsoft.com/office/drawing/2014/main" id="{6480DA8D-C0A6-4B34-8CE3-F17496DF79FF}"/>
              </a:ext>
            </a:extLst>
          </p:cNvPr>
          <p:cNvSpPr>
            <a:spLocks xmlns:a="http://schemas.openxmlformats.org/drawingml/2006/main" noGrp="1"/>
          </p:cNvSpPr>
          <p:nvPr/>
        </p:nvSpPr>
        <p:spPr>
          <a:xfrm xmlns:a="http://schemas.openxmlformats.org/drawingml/2006/main">
            <a:off x="781050" y="24765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Let a parent approve contacts and game chats.</a:t>
            </a:r>
          </a:p>
        </p:txBody>
      </p:sp>
      <p:sp>
        <p:nvSpPr>
          <p:cNvPr id="4" name="">
            <a:extLst xmlns:a="http://schemas.openxmlformats.org/drawingml/2006/main">
              <a:ext uri="{FF2B5EF4-FFF2-40B4-BE49-F238E27FC236}">
                <a16:creationId xmlns:a16="http://schemas.microsoft.com/office/drawing/2014/main" id="{847655DB-C8BB-4E31-8EB1-B8AD374CF0B5}"/>
              </a:ext>
            </a:extLst>
          </p:cNvPr>
          <p:cNvSpPr>
            <a:spLocks xmlns:a="http://schemas.openxmlformats.org/drawingml/2006/main" noGrp="1"/>
          </p:cNvSpPr>
          <p:nvPr/>
        </p:nvSpPr>
        <p:spPr>
          <a:xfrm xmlns:a="http://schemas.openxmlformats.org/drawingml/2006/main">
            <a:off x="781050" y="321945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Tell an adult if someone asks you to keep contact secret.</a:t>
            </a:r>
          </a:p>
        </p:txBody>
      </p:sp>
      <p:sp>
        <p:nvSpPr>
          <p:cNvPr id="5" name="">
            <a:extLst xmlns:a="http://schemas.openxmlformats.org/drawingml/2006/main">
              <a:ext uri="{FF2B5EF4-FFF2-40B4-BE49-F238E27FC236}">
                <a16:creationId xmlns:a16="http://schemas.microsoft.com/office/drawing/2014/main" id="{B807255D-1744-42E0-A887-4AC23E267B1C}"/>
              </a:ext>
            </a:extLst>
          </p:cNvPr>
          <p:cNvSpPr>
            <a:spLocks xmlns:a="http://schemas.openxmlformats.org/drawingml/2006/main" noGrp="1"/>
          </p:cNvSpPr>
          <p:nvPr/>
        </p:nvSpPr>
        <p:spPr>
          <a:xfrm xmlns:a="http://schemas.openxmlformats.org/drawingml/2006/main">
            <a:off x="781050" y="39624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Check with a parent before moving to a private chat.</a:t>
            </a:r>
          </a:p>
        </p:txBody>
      </p:sp>
      <p:sp>
        <p:nvSpPr>
          <p:cNvPr id="6" name="">
            <a:extLst xmlns:a="http://schemas.openxmlformats.org/drawingml/2006/main">
              <a:ext uri="{FF2B5EF4-FFF2-40B4-BE49-F238E27FC236}">
                <a16:creationId xmlns:a16="http://schemas.microsoft.com/office/drawing/2014/main" id="{EFCC54C9-7E8B-42BB-8994-F1F4556EF08B}"/>
              </a:ext>
            </a:extLst>
          </p:cNvPr>
          <p:cNvSpPr>
            <a:spLocks xmlns:a="http://schemas.openxmlformats.org/drawingml/2006/main" noGrp="1"/>
          </p:cNvSpPr>
          <p:nvPr/>
        </p:nvSpPr>
        <p:spPr>
          <a:xfrm xmlns:a="http://schemas.openxmlformats.org/drawingml/2006/main">
            <a:off x="762000" y="5219700"/>
            <a:ext cx="10668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8A471F"/>
                </a:solidFill>
                <a:latin typeface="Arial"/>
                <a:ea typeface="Arial"/>
                <a:cs typeface="Arial"/>
              </a:defRPr>
            </a:pPr>
            <a:r>
              <a:rPr sz="2325" b="1">
                <a:solidFill>
                  <a:srgbClr val="8A471F"/>
                </a:solidFill>
                <a:latin typeface="Arial"/>
                <a:ea typeface="Arial"/>
                <a:cs typeface="Arial"/>
              </a:rPr>
              <a:t>“You are my best friend. Keep our chat secret.” What now?</a:t>
            </a:r>
          </a:p>
        </p:txBody>
      </p:sp>
      <p:sp>
        <p:nvSpPr>
          <p:cNvPr id="7" name="">
            <a:extLst xmlns:a="http://schemas.openxmlformats.org/drawingml/2006/main">
              <a:ext uri="{FF2B5EF4-FFF2-40B4-BE49-F238E27FC236}">
                <a16:creationId xmlns:a16="http://schemas.microsoft.com/office/drawing/2014/main" id="{C2D2994C-47FA-45A4-87CE-EE65D663F5EF}"/>
              </a:ext>
            </a:extLst>
          </p:cNvPr>
          <p:cNvSpPr>
            <a:spLocks xmlns:a="http://schemas.openxmlformats.org/drawingml/2006/main" noGrp="1"/>
          </p:cNvSpPr>
          <p:nvPr/>
        </p:nvSpPr>
        <p:spPr>
          <a:xfrm xmlns:a="http://schemas.openxmlformats.org/drawingml/2006/main">
            <a:off x="10668000" y="6334125"/>
            <a:ext cx="85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153E48"/>
                </a:solidFill>
                <a:latin typeface="Arial"/>
                <a:ea typeface="Arial"/>
                <a:cs typeface="Arial"/>
              </a:defRPr>
            </a:pPr>
            <a:r>
              <a:rPr sz="1275" b="0">
                <a:solidFill>
                  <a:srgbClr val="153E48"/>
                </a:solidFill>
                <a:latin typeface="Arial"/>
                <a:ea typeface="Arial"/>
                <a:cs typeface="Arial"/>
              </a:rPr>
              <a:t>4 / 8</a:t>
            </a:r>
          </a:p>
        </p:txBody>
      </p:sp>
    </p:spTree>
    <p:extLst>
      <p:ext uri="{BB962C8B-B14F-4D97-AF65-F5344CB8AC3E}">
        <p14:creationId xmlns:p14="http://schemas.microsoft.com/office/powerpoint/2010/main" val="2055122159"/>
      </p:ext>
    </p:extLst>
  </p:cSld>
</p:sld>
</file>

<file path=ppt/slides/slide5.xml><?xml version="1.0" encoding="utf-8"?>
<p:sld xmlns:p="http://schemas.openxmlformats.org/presentationml/2006/main">
  <p:cSld>
    <p:bg>
      <p:bgPr>
        <a:solidFill xmlns:a="http://schemas.openxmlformats.org/drawingml/2006/main">
          <a:srgbClr val="FFF9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6B95A2C-64CE-4D28-B443-55BFB618BA3C}"/>
              </a:ext>
            </a:extLst>
          </p:cNvPr>
          <p:cNvSpPr>
            <a:spLocks xmlns:a="http://schemas.openxmlformats.org/drawingml/2006/main" noGrp="1"/>
          </p:cNvSpPr>
          <p:nvPr/>
        </p:nvSpPr>
        <p:spPr>
          <a:xfrm xmlns:a="http://schemas.openxmlformats.org/drawingml/2006/main">
            <a:off x="723900" y="609600"/>
            <a:ext cx="10763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53E48"/>
                </a:solidFill>
                <a:latin typeface="Arial"/>
                <a:ea typeface="Arial"/>
                <a:cs typeface="Arial"/>
              </a:defRPr>
            </a:pPr>
            <a:r>
              <a:rPr sz="3900" b="1">
                <a:solidFill>
                  <a:srgbClr val="153E48"/>
                </a:solidFill>
                <a:latin typeface="Arial"/>
                <a:ea typeface="Arial"/>
                <a:cs typeface="Arial"/>
              </a:rPr>
              <a:t>A Pause Before a Click or Share</a:t>
            </a:r>
          </a:p>
        </p:txBody>
      </p:sp>
      <p:sp>
        <p:nvSpPr>
          <p:cNvPr id="2" name="">
            <a:extLst xmlns:a="http://schemas.openxmlformats.org/drawingml/2006/main">
              <a:ext uri="{FF2B5EF4-FFF2-40B4-BE49-F238E27FC236}">
                <a16:creationId xmlns:a16="http://schemas.microsoft.com/office/drawing/2014/main" id="{1CE5EA52-0B80-4BF6-B169-C1488AB60C43}"/>
              </a:ext>
            </a:extLst>
          </p:cNvPr>
          <p:cNvSpPr>
            <a:spLocks xmlns:a="http://schemas.openxmlformats.org/drawingml/2006/main" noGrp="1"/>
          </p:cNvSpPr>
          <p:nvPr/>
        </p:nvSpPr>
        <p:spPr>
          <a:xfrm xmlns:a="http://schemas.openxmlformats.org/drawingml/2006/main">
            <a:off x="762000" y="16002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8A471F"/>
                </a:solidFill>
                <a:latin typeface="Arial"/>
                <a:ea typeface="Arial"/>
                <a:cs typeface="Arial"/>
              </a:defRPr>
            </a:pPr>
            <a:r>
              <a:rPr sz="2250" b="0">
                <a:solidFill>
                  <a:srgbClr val="8A471F"/>
                </a:solidFill>
                <a:latin typeface="Arial"/>
                <a:ea typeface="Arial"/>
                <a:cs typeface="Arial"/>
              </a:rPr>
              <a:t>A message can sound exciting and still be untrue.</a:t>
            </a:r>
          </a:p>
        </p:txBody>
      </p:sp>
      <p:sp>
        <p:nvSpPr>
          <p:cNvPr id="3" name="">
            <a:extLst xmlns:a="http://schemas.openxmlformats.org/drawingml/2006/main">
              <a:ext uri="{FF2B5EF4-FFF2-40B4-BE49-F238E27FC236}">
                <a16:creationId xmlns:a16="http://schemas.microsoft.com/office/drawing/2014/main" id="{DE30D225-45BF-4EE7-9444-C58D4B1039B4}"/>
              </a:ext>
            </a:extLst>
          </p:cNvPr>
          <p:cNvSpPr>
            <a:spLocks xmlns:a="http://schemas.openxmlformats.org/drawingml/2006/main" noGrp="1"/>
          </p:cNvSpPr>
          <p:nvPr/>
        </p:nvSpPr>
        <p:spPr>
          <a:xfrm xmlns:a="http://schemas.openxmlformats.org/drawingml/2006/main">
            <a:off x="781050" y="24765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Check surprising claims with a trusted adult.</a:t>
            </a:r>
          </a:p>
        </p:txBody>
      </p:sp>
      <p:sp>
        <p:nvSpPr>
          <p:cNvPr id="4" name="">
            <a:extLst xmlns:a="http://schemas.openxmlformats.org/drawingml/2006/main">
              <a:ext uri="{FF2B5EF4-FFF2-40B4-BE49-F238E27FC236}">
                <a16:creationId xmlns:a16="http://schemas.microsoft.com/office/drawing/2014/main" id="{251B211C-B544-4341-856A-AAAA9FBE9913}"/>
              </a:ext>
            </a:extLst>
          </p:cNvPr>
          <p:cNvSpPr>
            <a:spLocks xmlns:a="http://schemas.openxmlformats.org/drawingml/2006/main" noGrp="1"/>
          </p:cNvSpPr>
          <p:nvPr/>
        </p:nvSpPr>
        <p:spPr>
          <a:xfrm xmlns:a="http://schemas.openxmlformats.org/drawingml/2006/main">
            <a:off x="781050" y="321945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Ask before opening unfamiliar links or downloads.</a:t>
            </a:r>
          </a:p>
        </p:txBody>
      </p:sp>
      <p:sp>
        <p:nvSpPr>
          <p:cNvPr id="5" name="">
            <a:extLst xmlns:a="http://schemas.openxmlformats.org/drawingml/2006/main">
              <a:ext uri="{FF2B5EF4-FFF2-40B4-BE49-F238E27FC236}">
                <a16:creationId xmlns:a16="http://schemas.microsoft.com/office/drawing/2014/main" id="{CB881E41-C532-4989-9459-059BF2F5335F}"/>
              </a:ext>
            </a:extLst>
          </p:cNvPr>
          <p:cNvSpPr>
            <a:spLocks xmlns:a="http://schemas.openxmlformats.org/drawingml/2006/main" noGrp="1"/>
          </p:cNvSpPr>
          <p:nvPr/>
        </p:nvSpPr>
        <p:spPr>
          <a:xfrm xmlns:a="http://schemas.openxmlformats.org/drawingml/2006/main">
            <a:off x="781050" y="39624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Keep passwords and codes out of messages.</a:t>
            </a:r>
          </a:p>
        </p:txBody>
      </p:sp>
      <p:sp>
        <p:nvSpPr>
          <p:cNvPr id="6" name="">
            <a:extLst xmlns:a="http://schemas.openxmlformats.org/drawingml/2006/main">
              <a:ext uri="{FF2B5EF4-FFF2-40B4-BE49-F238E27FC236}">
                <a16:creationId xmlns:a16="http://schemas.microsoft.com/office/drawing/2014/main" id="{FF45F4D6-1260-4B49-8C8B-5118E6D97D3B}"/>
              </a:ext>
            </a:extLst>
          </p:cNvPr>
          <p:cNvSpPr>
            <a:spLocks xmlns:a="http://schemas.openxmlformats.org/drawingml/2006/main" noGrp="1"/>
          </p:cNvSpPr>
          <p:nvPr/>
        </p:nvSpPr>
        <p:spPr>
          <a:xfrm xmlns:a="http://schemas.openxmlformats.org/drawingml/2006/main">
            <a:off x="762000" y="5219700"/>
            <a:ext cx="10668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8A471F"/>
                </a:solidFill>
                <a:latin typeface="Arial"/>
                <a:ea typeface="Arial"/>
                <a:cs typeface="Arial"/>
              </a:defRPr>
            </a:pPr>
            <a:r>
              <a:rPr sz="2325" b="1">
                <a:solidFill>
                  <a:srgbClr val="8A471F"/>
                </a:solidFill>
                <a:latin typeface="Arial"/>
                <a:ea typeface="Arial"/>
                <a:cs typeface="Arial"/>
              </a:rPr>
              <a:t>“Free game coins! Enter your password.” What would you do?</a:t>
            </a:r>
          </a:p>
        </p:txBody>
      </p:sp>
      <p:sp>
        <p:nvSpPr>
          <p:cNvPr id="7" name="">
            <a:extLst xmlns:a="http://schemas.openxmlformats.org/drawingml/2006/main">
              <a:ext uri="{FF2B5EF4-FFF2-40B4-BE49-F238E27FC236}">
                <a16:creationId xmlns:a16="http://schemas.microsoft.com/office/drawing/2014/main" id="{EF257E10-CC69-472B-A203-7DEB9DC9719F}"/>
              </a:ext>
            </a:extLst>
          </p:cNvPr>
          <p:cNvSpPr>
            <a:spLocks xmlns:a="http://schemas.openxmlformats.org/drawingml/2006/main" noGrp="1"/>
          </p:cNvSpPr>
          <p:nvPr/>
        </p:nvSpPr>
        <p:spPr>
          <a:xfrm xmlns:a="http://schemas.openxmlformats.org/drawingml/2006/main">
            <a:off x="10668000" y="6334125"/>
            <a:ext cx="85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153E48"/>
                </a:solidFill>
                <a:latin typeface="Arial"/>
                <a:ea typeface="Arial"/>
                <a:cs typeface="Arial"/>
              </a:defRPr>
            </a:pPr>
            <a:r>
              <a:rPr sz="1275" b="0">
                <a:solidFill>
                  <a:srgbClr val="153E48"/>
                </a:solidFill>
                <a:latin typeface="Arial"/>
                <a:ea typeface="Arial"/>
                <a:cs typeface="Arial"/>
              </a:rPr>
              <a:t>5 / 8</a:t>
            </a:r>
          </a:p>
        </p:txBody>
      </p:sp>
    </p:spTree>
    <p:extLst>
      <p:ext uri="{BB962C8B-B14F-4D97-AF65-F5344CB8AC3E}">
        <p14:creationId xmlns:p14="http://schemas.microsoft.com/office/powerpoint/2010/main" val="1599630951"/>
      </p:ext>
    </p:extLst>
  </p:cSld>
</p:sld>
</file>

<file path=ppt/slides/slide6.xml><?xml version="1.0" encoding="utf-8"?>
<p:sld xmlns:p="http://schemas.openxmlformats.org/presentationml/2006/main">
  <p:cSld>
    <p:bg>
      <p:bgPr>
        <a:solidFill xmlns:a="http://schemas.openxmlformats.org/drawingml/2006/main">
          <a:srgbClr val="F3F6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365A4C8-893C-43DC-9844-0CFA086CC41F}"/>
              </a:ext>
            </a:extLst>
          </p:cNvPr>
          <p:cNvSpPr>
            <a:spLocks xmlns:a="http://schemas.openxmlformats.org/drawingml/2006/main" noGrp="1"/>
          </p:cNvSpPr>
          <p:nvPr/>
        </p:nvSpPr>
        <p:spPr>
          <a:xfrm xmlns:a="http://schemas.openxmlformats.org/drawingml/2006/main">
            <a:off x="723900" y="609600"/>
            <a:ext cx="10763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53E48"/>
                </a:solidFill>
                <a:latin typeface="Arial"/>
                <a:ea typeface="Arial"/>
                <a:cs typeface="Arial"/>
              </a:defRPr>
            </a:pPr>
            <a:r>
              <a:rPr sz="3900" b="1">
                <a:solidFill>
                  <a:srgbClr val="153E48"/>
                </a:solidFill>
                <a:latin typeface="Arial"/>
                <a:ea typeface="Arial"/>
                <a:cs typeface="Arial"/>
              </a:rPr>
              <a:t>Kindness Counts Behind a Screen</a:t>
            </a:r>
          </a:p>
        </p:txBody>
      </p:sp>
      <p:sp>
        <p:nvSpPr>
          <p:cNvPr id="2" name="">
            <a:extLst xmlns:a="http://schemas.openxmlformats.org/drawingml/2006/main">
              <a:ext uri="{FF2B5EF4-FFF2-40B4-BE49-F238E27FC236}">
                <a16:creationId xmlns:a16="http://schemas.microsoft.com/office/drawing/2014/main" id="{31FEB33F-1D0F-427E-944F-EE8EBFFE64BC}"/>
              </a:ext>
            </a:extLst>
          </p:cNvPr>
          <p:cNvSpPr>
            <a:spLocks xmlns:a="http://schemas.openxmlformats.org/drawingml/2006/main" noGrp="1"/>
          </p:cNvSpPr>
          <p:nvPr/>
        </p:nvSpPr>
        <p:spPr>
          <a:xfrm xmlns:a="http://schemas.openxmlformats.org/drawingml/2006/main">
            <a:off x="762000" y="16002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8A471F"/>
                </a:solidFill>
                <a:latin typeface="Arial"/>
                <a:ea typeface="Arial"/>
                <a:cs typeface="Arial"/>
              </a:defRPr>
            </a:pPr>
            <a:r>
              <a:rPr sz="2250" b="0">
                <a:solidFill>
                  <a:srgbClr val="8A471F"/>
                </a:solidFill>
                <a:latin typeface="Arial"/>
                <a:ea typeface="Arial"/>
                <a:cs typeface="Arial"/>
              </a:rPr>
              <a:t>There is a real person reading your words.</a:t>
            </a:r>
          </a:p>
        </p:txBody>
      </p:sp>
      <p:sp>
        <p:nvSpPr>
          <p:cNvPr id="3" name="">
            <a:extLst xmlns:a="http://schemas.openxmlformats.org/drawingml/2006/main">
              <a:ext uri="{FF2B5EF4-FFF2-40B4-BE49-F238E27FC236}">
                <a16:creationId xmlns:a16="http://schemas.microsoft.com/office/drawing/2014/main" id="{6E6F8DCB-4348-4562-8B96-19F6498B68B8}"/>
              </a:ext>
            </a:extLst>
          </p:cNvPr>
          <p:cNvSpPr>
            <a:spLocks xmlns:a="http://schemas.openxmlformats.org/drawingml/2006/main" noGrp="1"/>
          </p:cNvSpPr>
          <p:nvPr/>
        </p:nvSpPr>
        <p:spPr>
          <a:xfrm xmlns:a="http://schemas.openxmlformats.org/drawingml/2006/main">
            <a:off x="781050" y="24765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Disagree without name-calling.</a:t>
            </a:r>
          </a:p>
        </p:txBody>
      </p:sp>
      <p:sp>
        <p:nvSpPr>
          <p:cNvPr id="4" name="">
            <a:extLst xmlns:a="http://schemas.openxmlformats.org/drawingml/2006/main">
              <a:ext uri="{FF2B5EF4-FFF2-40B4-BE49-F238E27FC236}">
                <a16:creationId xmlns:a16="http://schemas.microsoft.com/office/drawing/2014/main" id="{94BDEF83-A7F9-4BB7-BDA2-5BF869B73AA2}"/>
              </a:ext>
            </a:extLst>
          </p:cNvPr>
          <p:cNvSpPr>
            <a:spLocks xmlns:a="http://schemas.openxmlformats.org/drawingml/2006/main" noGrp="1"/>
          </p:cNvSpPr>
          <p:nvPr/>
        </p:nvSpPr>
        <p:spPr>
          <a:xfrm xmlns:a="http://schemas.openxmlformats.org/drawingml/2006/main">
            <a:off x="781050" y="321945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Ask before sharing someone else’s photo.</a:t>
            </a:r>
          </a:p>
        </p:txBody>
      </p:sp>
      <p:sp>
        <p:nvSpPr>
          <p:cNvPr id="5" name="">
            <a:extLst xmlns:a="http://schemas.openxmlformats.org/drawingml/2006/main">
              <a:ext uri="{FF2B5EF4-FFF2-40B4-BE49-F238E27FC236}">
                <a16:creationId xmlns:a16="http://schemas.microsoft.com/office/drawing/2014/main" id="{7B741A45-0467-465C-B1E0-E456B37DDBBE}"/>
              </a:ext>
            </a:extLst>
          </p:cNvPr>
          <p:cNvSpPr>
            <a:spLocks xmlns:a="http://schemas.openxmlformats.org/drawingml/2006/main" noGrp="1"/>
          </p:cNvSpPr>
          <p:nvPr/>
        </p:nvSpPr>
        <p:spPr>
          <a:xfrm xmlns:a="http://schemas.openxmlformats.org/drawingml/2006/main">
            <a:off x="781050" y="39624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Leave hurtful jokes and rumors out of the chat.</a:t>
            </a:r>
          </a:p>
        </p:txBody>
      </p:sp>
      <p:sp>
        <p:nvSpPr>
          <p:cNvPr id="6" name="">
            <a:extLst xmlns:a="http://schemas.openxmlformats.org/drawingml/2006/main">
              <a:ext uri="{FF2B5EF4-FFF2-40B4-BE49-F238E27FC236}">
                <a16:creationId xmlns:a16="http://schemas.microsoft.com/office/drawing/2014/main" id="{E7DD6DE5-66FA-43CD-ACDA-1BC65BFB1009}"/>
              </a:ext>
            </a:extLst>
          </p:cNvPr>
          <p:cNvSpPr>
            <a:spLocks xmlns:a="http://schemas.openxmlformats.org/drawingml/2006/main" noGrp="1"/>
          </p:cNvSpPr>
          <p:nvPr/>
        </p:nvSpPr>
        <p:spPr>
          <a:xfrm xmlns:a="http://schemas.openxmlformats.org/drawingml/2006/main">
            <a:off x="762000" y="5219700"/>
            <a:ext cx="10668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8A471F"/>
                </a:solidFill>
                <a:latin typeface="Arial"/>
                <a:ea typeface="Arial"/>
                <a:cs typeface="Arial"/>
              </a:defRPr>
            </a:pPr>
            <a:r>
              <a:rPr sz="2325" b="1">
                <a:solidFill>
                  <a:srgbClr val="8A471F"/>
                </a:solidFill>
                <a:latin typeface="Arial"/>
                <a:ea typeface="Arial"/>
                <a:cs typeface="Arial"/>
              </a:rPr>
              <a:t>A teammate makes a mistake. What kind message could you send?</a:t>
            </a:r>
          </a:p>
        </p:txBody>
      </p:sp>
      <p:sp>
        <p:nvSpPr>
          <p:cNvPr id="7" name="">
            <a:extLst xmlns:a="http://schemas.openxmlformats.org/drawingml/2006/main">
              <a:ext uri="{FF2B5EF4-FFF2-40B4-BE49-F238E27FC236}">
                <a16:creationId xmlns:a16="http://schemas.microsoft.com/office/drawing/2014/main" id="{5D6BAD40-A876-4C57-B1B0-01706716166F}"/>
              </a:ext>
            </a:extLst>
          </p:cNvPr>
          <p:cNvSpPr>
            <a:spLocks xmlns:a="http://schemas.openxmlformats.org/drawingml/2006/main" noGrp="1"/>
          </p:cNvSpPr>
          <p:nvPr/>
        </p:nvSpPr>
        <p:spPr>
          <a:xfrm xmlns:a="http://schemas.openxmlformats.org/drawingml/2006/main">
            <a:off x="10668000" y="6334125"/>
            <a:ext cx="85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153E48"/>
                </a:solidFill>
                <a:latin typeface="Arial"/>
                <a:ea typeface="Arial"/>
                <a:cs typeface="Arial"/>
              </a:defRPr>
            </a:pPr>
            <a:r>
              <a:rPr sz="1275" b="0">
                <a:solidFill>
                  <a:srgbClr val="153E48"/>
                </a:solidFill>
                <a:latin typeface="Arial"/>
                <a:ea typeface="Arial"/>
                <a:cs typeface="Arial"/>
              </a:rPr>
              <a:t>6 / 8</a:t>
            </a:r>
          </a:p>
        </p:txBody>
      </p:sp>
    </p:spTree>
    <p:extLst>
      <p:ext uri="{BB962C8B-B14F-4D97-AF65-F5344CB8AC3E}">
        <p14:creationId xmlns:p14="http://schemas.microsoft.com/office/powerpoint/2010/main" val="360485472"/>
      </p:ext>
    </p:extLst>
  </p:cSld>
</p:sld>
</file>

<file path=ppt/slides/slide7.xml><?xml version="1.0" encoding="utf-8"?>
<p:sld xmlns:p="http://schemas.openxmlformats.org/presentationml/2006/main">
  <p:cSld>
    <p:bg>
      <p:bgPr>
        <a:solidFill xmlns:a="http://schemas.openxmlformats.org/drawingml/2006/main">
          <a:srgbClr val="FFF9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60AB485-C630-4382-BEAE-ED88DF8F1378}"/>
              </a:ext>
            </a:extLst>
          </p:cNvPr>
          <p:cNvSpPr>
            <a:spLocks xmlns:a="http://schemas.openxmlformats.org/drawingml/2006/main" noGrp="1"/>
          </p:cNvSpPr>
          <p:nvPr/>
        </p:nvSpPr>
        <p:spPr>
          <a:xfrm xmlns:a="http://schemas.openxmlformats.org/drawingml/2006/main">
            <a:off x="723900" y="609600"/>
            <a:ext cx="10763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53E48"/>
                </a:solidFill>
                <a:latin typeface="Arial"/>
                <a:ea typeface="Arial"/>
                <a:cs typeface="Arial"/>
              </a:defRPr>
            </a:pPr>
            <a:r>
              <a:rPr sz="3900" b="1">
                <a:solidFill>
                  <a:srgbClr val="153E48"/>
                </a:solidFill>
                <a:latin typeface="Arial"/>
                <a:ea typeface="Arial"/>
                <a:cs typeface="Arial"/>
              </a:rPr>
              <a:t>You Can Always Ask for Help</a:t>
            </a:r>
          </a:p>
        </p:txBody>
      </p:sp>
      <p:sp>
        <p:nvSpPr>
          <p:cNvPr id="2" name="">
            <a:extLst xmlns:a="http://schemas.openxmlformats.org/drawingml/2006/main">
              <a:ext uri="{FF2B5EF4-FFF2-40B4-BE49-F238E27FC236}">
                <a16:creationId xmlns:a16="http://schemas.microsoft.com/office/drawing/2014/main" id="{E48FDED8-6081-4710-AB46-BA0DF4A9A624}"/>
              </a:ext>
            </a:extLst>
          </p:cNvPr>
          <p:cNvSpPr>
            <a:spLocks xmlns:a="http://schemas.openxmlformats.org/drawingml/2006/main" noGrp="1"/>
          </p:cNvSpPr>
          <p:nvPr/>
        </p:nvSpPr>
        <p:spPr>
          <a:xfrm xmlns:a="http://schemas.openxmlformats.org/drawingml/2006/main">
            <a:off x="762000" y="16002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8A471F"/>
                </a:solidFill>
                <a:latin typeface="Arial"/>
                <a:ea typeface="Arial"/>
                <a:cs typeface="Arial"/>
              </a:defRPr>
            </a:pPr>
            <a:r>
              <a:rPr sz="2250" b="0">
                <a:solidFill>
                  <a:srgbClr val="8A471F"/>
                </a:solidFill>
                <a:latin typeface="Arial"/>
                <a:ea typeface="Arial"/>
                <a:cs typeface="Arial"/>
              </a:rPr>
              <a:t>You deserve support, even if you clicked or replied.</a:t>
            </a:r>
          </a:p>
        </p:txBody>
      </p:sp>
      <p:sp>
        <p:nvSpPr>
          <p:cNvPr id="3" name="">
            <a:extLst xmlns:a="http://schemas.openxmlformats.org/drawingml/2006/main">
              <a:ext uri="{FF2B5EF4-FFF2-40B4-BE49-F238E27FC236}">
                <a16:creationId xmlns:a16="http://schemas.microsoft.com/office/drawing/2014/main" id="{C4858B74-53B1-4577-9756-7A37F578C5FD}"/>
              </a:ext>
            </a:extLst>
          </p:cNvPr>
          <p:cNvSpPr>
            <a:spLocks xmlns:a="http://schemas.openxmlformats.org/drawingml/2006/main" noGrp="1"/>
          </p:cNvSpPr>
          <p:nvPr/>
        </p:nvSpPr>
        <p:spPr>
          <a:xfrm xmlns:a="http://schemas.openxmlformats.org/drawingml/2006/main">
            <a:off x="781050" y="24765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Stop replying to hurtful or uncomfortable messages.</a:t>
            </a:r>
          </a:p>
        </p:txBody>
      </p:sp>
      <p:sp>
        <p:nvSpPr>
          <p:cNvPr id="4" name="">
            <a:extLst xmlns:a="http://schemas.openxmlformats.org/drawingml/2006/main">
              <a:ext uri="{FF2B5EF4-FFF2-40B4-BE49-F238E27FC236}">
                <a16:creationId xmlns:a16="http://schemas.microsoft.com/office/drawing/2014/main" id="{B0E3B72A-551D-46B5-AD05-D0FB7A238C71}"/>
              </a:ext>
            </a:extLst>
          </p:cNvPr>
          <p:cNvSpPr>
            <a:spLocks xmlns:a="http://schemas.openxmlformats.org/drawingml/2006/main" noGrp="1"/>
          </p:cNvSpPr>
          <p:nvPr/>
        </p:nvSpPr>
        <p:spPr>
          <a:xfrm xmlns:a="http://schemas.openxmlformats.org/drawingml/2006/main">
            <a:off x="781050" y="321945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Show a trusted adult. Ask for help blocking or reporting.</a:t>
            </a:r>
          </a:p>
        </p:txBody>
      </p:sp>
      <p:sp>
        <p:nvSpPr>
          <p:cNvPr id="5" name="">
            <a:extLst xmlns:a="http://schemas.openxmlformats.org/drawingml/2006/main">
              <a:ext uri="{FF2B5EF4-FFF2-40B4-BE49-F238E27FC236}">
                <a16:creationId xmlns:a16="http://schemas.microsoft.com/office/drawing/2014/main" id="{87EB4190-2112-4C27-9898-2E4411ECE526}"/>
              </a:ext>
            </a:extLst>
          </p:cNvPr>
          <p:cNvSpPr>
            <a:spLocks xmlns:a="http://schemas.openxmlformats.org/drawingml/2006/main" noGrp="1"/>
          </p:cNvSpPr>
          <p:nvPr/>
        </p:nvSpPr>
        <p:spPr>
          <a:xfrm xmlns:a="http://schemas.openxmlformats.org/drawingml/2006/main">
            <a:off x="781050" y="39624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Let an adult help save evidence of bullying.</a:t>
            </a:r>
          </a:p>
        </p:txBody>
      </p:sp>
      <p:sp>
        <p:nvSpPr>
          <p:cNvPr id="6" name="">
            <a:extLst xmlns:a="http://schemas.openxmlformats.org/drawingml/2006/main">
              <a:ext uri="{FF2B5EF4-FFF2-40B4-BE49-F238E27FC236}">
                <a16:creationId xmlns:a16="http://schemas.microsoft.com/office/drawing/2014/main" id="{2BE63B97-3BAF-406B-B793-81EDCFA00052}"/>
              </a:ext>
            </a:extLst>
          </p:cNvPr>
          <p:cNvSpPr>
            <a:spLocks xmlns:a="http://schemas.openxmlformats.org/drawingml/2006/main" noGrp="1"/>
          </p:cNvSpPr>
          <p:nvPr/>
        </p:nvSpPr>
        <p:spPr>
          <a:xfrm xmlns:a="http://schemas.openxmlformats.org/drawingml/2006/main">
            <a:off x="762000" y="5219700"/>
            <a:ext cx="10668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8A471F"/>
                </a:solidFill>
                <a:latin typeface="Arial"/>
                <a:ea typeface="Arial"/>
                <a:cs typeface="Arial"/>
              </a:defRPr>
            </a:pPr>
            <a:r>
              <a:rPr sz="2325" b="1">
                <a:solidFill>
                  <a:srgbClr val="8A471F"/>
                </a:solidFill>
                <a:latin typeface="Arial"/>
                <a:ea typeface="Arial"/>
                <a:cs typeface="Arial"/>
              </a:rPr>
              <a:t>Who could you tell? What if the first adult is unavailable?</a:t>
            </a:r>
          </a:p>
        </p:txBody>
      </p:sp>
      <p:sp>
        <p:nvSpPr>
          <p:cNvPr id="7" name="">
            <a:extLst xmlns:a="http://schemas.openxmlformats.org/drawingml/2006/main">
              <a:ext uri="{FF2B5EF4-FFF2-40B4-BE49-F238E27FC236}">
                <a16:creationId xmlns:a16="http://schemas.microsoft.com/office/drawing/2014/main" id="{C5CD04E6-F3B0-4A2E-B8DF-9BAF9A2423B4}"/>
              </a:ext>
            </a:extLst>
          </p:cNvPr>
          <p:cNvSpPr>
            <a:spLocks xmlns:a="http://schemas.openxmlformats.org/drawingml/2006/main" noGrp="1"/>
          </p:cNvSpPr>
          <p:nvPr/>
        </p:nvSpPr>
        <p:spPr>
          <a:xfrm xmlns:a="http://schemas.openxmlformats.org/drawingml/2006/main">
            <a:off x="10668000" y="6334125"/>
            <a:ext cx="85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153E48"/>
                </a:solidFill>
                <a:latin typeface="Arial"/>
                <a:ea typeface="Arial"/>
                <a:cs typeface="Arial"/>
              </a:defRPr>
            </a:pPr>
            <a:r>
              <a:rPr sz="1275" b="0">
                <a:solidFill>
                  <a:srgbClr val="153E48"/>
                </a:solidFill>
                <a:latin typeface="Arial"/>
                <a:ea typeface="Arial"/>
                <a:cs typeface="Arial"/>
              </a:rPr>
              <a:t>7 / 8</a:t>
            </a:r>
          </a:p>
        </p:txBody>
      </p:sp>
    </p:spTree>
    <p:extLst>
      <p:ext uri="{BB962C8B-B14F-4D97-AF65-F5344CB8AC3E}">
        <p14:creationId xmlns:p14="http://schemas.microsoft.com/office/powerpoint/2010/main" val="1774689350"/>
      </p:ext>
    </p:extLst>
  </p:cSld>
</p:sld>
</file>

<file path=ppt/slides/slide8.xml><?xml version="1.0" encoding="utf-8"?>
<p:sld xmlns:p="http://schemas.openxmlformats.org/presentationml/2006/main">
  <p:cSld>
    <p:bg>
      <p:bgPr>
        <a:solidFill xmlns:a="http://schemas.openxmlformats.org/drawingml/2006/main">
          <a:srgbClr val="F3F6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04D7F16-AC2C-44AA-B1F5-E145B19D3F98}"/>
              </a:ext>
            </a:extLst>
          </p:cNvPr>
          <p:cNvSpPr>
            <a:spLocks xmlns:a="http://schemas.openxmlformats.org/drawingml/2006/main" noGrp="1"/>
          </p:cNvSpPr>
          <p:nvPr/>
        </p:nvSpPr>
        <p:spPr>
          <a:xfrm xmlns:a="http://schemas.openxmlformats.org/drawingml/2006/main">
            <a:off x="723900" y="609600"/>
            <a:ext cx="10763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53E48"/>
                </a:solidFill>
                <a:latin typeface="Arial"/>
                <a:ea typeface="Arial"/>
                <a:cs typeface="Arial"/>
              </a:defRPr>
            </a:pPr>
            <a:r>
              <a:rPr sz="3900" b="1">
                <a:solidFill>
                  <a:srgbClr val="153E48"/>
                </a:solidFill>
                <a:latin typeface="Arial"/>
                <a:ea typeface="Arial"/>
                <a:cs typeface="Arial"/>
              </a:rPr>
              <a:t>Our Family Safety Plan</a:t>
            </a:r>
          </a:p>
        </p:txBody>
      </p:sp>
      <p:sp>
        <p:nvSpPr>
          <p:cNvPr id="2" name="">
            <a:extLst xmlns:a="http://schemas.openxmlformats.org/drawingml/2006/main">
              <a:ext uri="{FF2B5EF4-FFF2-40B4-BE49-F238E27FC236}">
                <a16:creationId xmlns:a16="http://schemas.microsoft.com/office/drawing/2014/main" id="{9B8BA8AC-B2D9-499C-A10D-2860EE1DA49A}"/>
              </a:ext>
            </a:extLst>
          </p:cNvPr>
          <p:cNvSpPr>
            <a:spLocks xmlns:a="http://schemas.openxmlformats.org/drawingml/2006/main" noGrp="1"/>
          </p:cNvSpPr>
          <p:nvPr/>
        </p:nvSpPr>
        <p:spPr>
          <a:xfrm xmlns:a="http://schemas.openxmlformats.org/drawingml/2006/main">
            <a:off x="762000" y="160020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8A471F"/>
                </a:solidFill>
                <a:latin typeface="Arial"/>
                <a:ea typeface="Arial"/>
                <a:cs typeface="Arial"/>
              </a:defRPr>
            </a:pPr>
            <a:r>
              <a:rPr sz="2250" b="0">
                <a:solidFill>
                  <a:srgbClr val="8A471F"/>
                </a:solidFill>
                <a:latin typeface="Arial"/>
                <a:ea typeface="Arial"/>
                <a:cs typeface="Arial"/>
              </a:rPr>
              <a:t>Let us decide together.</a:t>
            </a:r>
          </a:p>
        </p:txBody>
      </p:sp>
      <p:sp>
        <p:nvSpPr>
          <p:cNvPr id="3" name="">
            <a:extLst xmlns:a="http://schemas.openxmlformats.org/drawingml/2006/main">
              <a:ext uri="{FF2B5EF4-FFF2-40B4-BE49-F238E27FC236}">
                <a16:creationId xmlns:a16="http://schemas.microsoft.com/office/drawing/2014/main" id="{7E700338-3026-4131-9216-0F382EF81CA0}"/>
              </a:ext>
            </a:extLst>
          </p:cNvPr>
          <p:cNvSpPr>
            <a:spLocks xmlns:a="http://schemas.openxmlformats.org/drawingml/2006/main" noGrp="1"/>
          </p:cNvSpPr>
          <p:nvPr/>
        </p:nvSpPr>
        <p:spPr>
          <a:xfrm xmlns:a="http://schemas.openxmlformats.org/drawingml/2006/main">
            <a:off x="781050" y="24765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One rule for contacts, games, or private information</a:t>
            </a:r>
          </a:p>
        </p:txBody>
      </p:sp>
      <p:sp>
        <p:nvSpPr>
          <p:cNvPr id="4" name="">
            <a:extLst xmlns:a="http://schemas.openxmlformats.org/drawingml/2006/main">
              <a:ext uri="{FF2B5EF4-FFF2-40B4-BE49-F238E27FC236}">
                <a16:creationId xmlns:a16="http://schemas.microsoft.com/office/drawing/2014/main" id="{A36D966F-A19F-41E8-A06E-3D75222BE3A6}"/>
              </a:ext>
            </a:extLst>
          </p:cNvPr>
          <p:cNvSpPr>
            <a:spLocks xmlns:a="http://schemas.openxmlformats.org/drawingml/2006/main" noGrp="1"/>
          </p:cNvSpPr>
          <p:nvPr/>
        </p:nvSpPr>
        <p:spPr>
          <a:xfrm xmlns:a="http://schemas.openxmlformats.org/drawingml/2006/main">
            <a:off x="781050" y="321945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One kindness practice before posting or replying</a:t>
            </a:r>
          </a:p>
        </p:txBody>
      </p:sp>
      <p:sp>
        <p:nvSpPr>
          <p:cNvPr id="5" name="">
            <a:extLst xmlns:a="http://schemas.openxmlformats.org/drawingml/2006/main">
              <a:ext uri="{FF2B5EF4-FFF2-40B4-BE49-F238E27FC236}">
                <a16:creationId xmlns:a16="http://schemas.microsoft.com/office/drawing/2014/main" id="{158B2FA7-2A96-4373-B4A6-238F8118A30B}"/>
              </a:ext>
            </a:extLst>
          </p:cNvPr>
          <p:cNvSpPr>
            <a:spLocks xmlns:a="http://schemas.openxmlformats.org/drawingml/2006/main" noGrp="1"/>
          </p:cNvSpPr>
          <p:nvPr/>
        </p:nvSpPr>
        <p:spPr>
          <a:xfrm xmlns:a="http://schemas.openxmlformats.org/drawingml/2006/main">
            <a:off x="781050" y="3962400"/>
            <a:ext cx="10525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53E48"/>
                </a:solidFill>
                <a:latin typeface="Arial"/>
                <a:ea typeface="Arial"/>
                <a:cs typeface="Arial"/>
              </a:defRPr>
            </a:pPr>
            <a:r>
              <a:rPr sz="2625" b="0">
                <a:solidFill>
                  <a:srgbClr val="153E48"/>
                </a:solidFill>
                <a:latin typeface="Arial"/>
                <a:ea typeface="Arial"/>
                <a:cs typeface="Arial"/>
              </a:rPr>
              <a:t>One way to ask for help and check our progress</a:t>
            </a:r>
          </a:p>
        </p:txBody>
      </p:sp>
      <p:sp>
        <p:nvSpPr>
          <p:cNvPr id="6" name="">
            <a:extLst xmlns:a="http://schemas.openxmlformats.org/drawingml/2006/main">
              <a:ext uri="{FF2B5EF4-FFF2-40B4-BE49-F238E27FC236}">
                <a16:creationId xmlns:a16="http://schemas.microsoft.com/office/drawing/2014/main" id="{FB42CF2F-5111-4DEA-ADD4-37E8A8807F55}"/>
              </a:ext>
            </a:extLst>
          </p:cNvPr>
          <p:cNvSpPr>
            <a:spLocks xmlns:a="http://schemas.openxmlformats.org/drawingml/2006/main" noGrp="1"/>
          </p:cNvSpPr>
          <p:nvPr/>
        </p:nvSpPr>
        <p:spPr>
          <a:xfrm xmlns:a="http://schemas.openxmlformats.org/drawingml/2006/main">
            <a:off x="762000" y="5219700"/>
            <a:ext cx="10668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8A471F"/>
                </a:solidFill>
                <a:latin typeface="Arial"/>
                <a:ea typeface="Arial"/>
                <a:cs typeface="Arial"/>
              </a:defRPr>
            </a:pPr>
            <a:r>
              <a:rPr sz="2325" b="1">
                <a:solidFill>
                  <a:srgbClr val="8A471F"/>
                </a:solidFill>
                <a:latin typeface="Arial"/>
                <a:ea typeface="Arial"/>
                <a:cs typeface="Arial"/>
              </a:rPr>
              <a:t>What will each of us do? When will we check in again?</a:t>
            </a:r>
          </a:p>
        </p:txBody>
      </p:sp>
      <p:sp>
        <p:nvSpPr>
          <p:cNvPr id="7" name="">
            <a:extLst xmlns:a="http://schemas.openxmlformats.org/drawingml/2006/main">
              <a:ext uri="{FF2B5EF4-FFF2-40B4-BE49-F238E27FC236}">
                <a16:creationId xmlns:a16="http://schemas.microsoft.com/office/drawing/2014/main" id="{AB5F4243-D82F-40AF-AA30-24BAAF1822EB}"/>
              </a:ext>
            </a:extLst>
          </p:cNvPr>
          <p:cNvSpPr>
            <a:spLocks xmlns:a="http://schemas.openxmlformats.org/drawingml/2006/main" noGrp="1"/>
          </p:cNvSpPr>
          <p:nvPr/>
        </p:nvSpPr>
        <p:spPr>
          <a:xfrm xmlns:a="http://schemas.openxmlformats.org/drawingml/2006/main">
            <a:off x="10668000" y="6334125"/>
            <a:ext cx="85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153E48"/>
                </a:solidFill>
                <a:latin typeface="Arial"/>
                <a:ea typeface="Arial"/>
                <a:cs typeface="Arial"/>
              </a:defRPr>
            </a:pPr>
            <a:r>
              <a:rPr sz="1275" b="0">
                <a:solidFill>
                  <a:srgbClr val="153E48"/>
                </a:solidFill>
                <a:latin typeface="Arial"/>
                <a:ea typeface="Arial"/>
                <a:cs typeface="Arial"/>
              </a:rPr>
              <a:t>8 / 8</a:t>
            </a:r>
          </a:p>
        </p:txBody>
      </p:sp>
    </p:spTree>
    <p:extLst>
      <p:ext uri="{BB962C8B-B14F-4D97-AF65-F5344CB8AC3E}">
        <p14:creationId xmlns:p14="http://schemas.microsoft.com/office/powerpoint/2010/main" val="16261041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2026-10-01T21:47:41.8940000Z</dcterms:created>
  <dcterms:modified xsi:type="dcterms:W3CDTF">2026-10-01T21:47:41.8940000Z</dcterms:modified>
</coreProperties>
</file>